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7"/>
  </p:notesMasterIdLst>
  <p:sldIdLst>
    <p:sldId id="256" r:id="rId2"/>
    <p:sldId id="257" r:id="rId3"/>
    <p:sldId id="302" r:id="rId4"/>
    <p:sldId id="303" r:id="rId5"/>
    <p:sldId id="310" r:id="rId6"/>
    <p:sldId id="566" r:id="rId7"/>
    <p:sldId id="528" r:id="rId8"/>
    <p:sldId id="567" r:id="rId9"/>
    <p:sldId id="574" r:id="rId10"/>
    <p:sldId id="568" r:id="rId11"/>
    <p:sldId id="569" r:id="rId12"/>
    <p:sldId id="570" r:id="rId13"/>
    <p:sldId id="572" r:id="rId14"/>
    <p:sldId id="353" r:id="rId15"/>
    <p:sldId id="315" r:id="rId16"/>
    <p:sldId id="354" r:id="rId17"/>
    <p:sldId id="420" r:id="rId18"/>
    <p:sldId id="573" r:id="rId19"/>
    <p:sldId id="575" r:id="rId20"/>
    <p:sldId id="576" r:id="rId21"/>
    <p:sldId id="577" r:id="rId22"/>
    <p:sldId id="287" r:id="rId23"/>
    <p:sldId id="578" r:id="rId24"/>
    <p:sldId id="579" r:id="rId25"/>
    <p:sldId id="580" r:id="rId26"/>
    <p:sldId id="582" r:id="rId27"/>
    <p:sldId id="583" r:id="rId28"/>
    <p:sldId id="581" r:id="rId29"/>
    <p:sldId id="282" r:id="rId30"/>
    <p:sldId id="283" r:id="rId31"/>
    <p:sldId id="284" r:id="rId32"/>
    <p:sldId id="285" r:id="rId33"/>
    <p:sldId id="585" r:id="rId34"/>
    <p:sldId id="584" r:id="rId35"/>
    <p:sldId id="5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398" autoAdjust="0"/>
  </p:normalViewPr>
  <p:slideViewPr>
    <p:cSldViewPr snapToGrid="0">
      <p:cViewPr varScale="1">
        <p:scale>
          <a:sx n="78" d="100"/>
          <a:sy n="78" d="100"/>
        </p:scale>
        <p:origin x="18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09:01:01.3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0,'28'2,"0"0,45 12,-39-8,42 4,402-6,-246-7,1900 3,-2096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09:01:04.4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74,'100'1,"128"18,-91-6,242-10,-185-6,158-17,-176 5,-86 9,104-20,-100 10,176-8,102 26,-142 1,-59-3,-141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3:46:48.3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0,'110'6,"-1"4,111 26,-101-15,170 10,536-29,-400-5,-356 3,-40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3:46:50.1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0,'118'7,"0"4,173 40,-161-25,219 16,503-39,-420-7,-138 6,331-5,-372-13,21-1,-234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D5CE7-19D1-41EB-A7BE-9C1FA6CC09F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794E7-0C3B-4849-8C88-B8A827EA0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4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mrna-vaccin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znamzpravy.cz/clanek/koronavirus-se-jeste-muze-predvest-rika-sef-zdravotnich-statistiku-11071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aseline="0" dirty="0" err="1"/>
              <a:t>Predstavit</a:t>
            </a:r>
            <a:r>
              <a:rPr lang="cs-CZ" baseline="0" dirty="0"/>
              <a:t> 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aseline="0" dirty="0"/>
              <a:t>Podekovat za </a:t>
            </a:r>
            <a:r>
              <a:rPr lang="cs-CZ" baseline="0" dirty="0" err="1"/>
              <a:t>pozvani</a:t>
            </a:r>
            <a:r>
              <a:rPr lang="cs-CZ" baseline="0" dirty="0"/>
              <a:t> a Radimovi za odvahu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aseline="0" dirty="0"/>
              <a:t>Co </a:t>
            </a:r>
            <a:r>
              <a:rPr lang="cs-CZ" baseline="0" dirty="0" err="1"/>
              <a:t>ukazu</a:t>
            </a:r>
            <a:r>
              <a:rPr lang="en-US" baseline="0" dirty="0"/>
              <a:t>: Tri </a:t>
            </a:r>
            <a:r>
              <a:rPr lang="en-US" baseline="0" dirty="0" err="1"/>
              <a:t>aspekty</a:t>
            </a:r>
            <a:r>
              <a:rPr lang="en-US" baseline="0" dirty="0"/>
              <a:t>, </a:t>
            </a:r>
            <a:r>
              <a:rPr lang="en-US" baseline="0" dirty="0" err="1"/>
              <a:t>ktere</a:t>
            </a:r>
            <a:r>
              <a:rPr lang="en-US" baseline="0" dirty="0"/>
              <a:t> </a:t>
            </a:r>
            <a:r>
              <a:rPr lang="en-US" baseline="0" dirty="0" err="1"/>
              <a:t>muzou</a:t>
            </a:r>
            <a:r>
              <a:rPr lang="en-US" baseline="0" dirty="0"/>
              <a:t> </a:t>
            </a:r>
            <a:r>
              <a:rPr lang="en-US" baseline="0" dirty="0" err="1"/>
              <a:t>zajimat</a:t>
            </a:r>
            <a:r>
              <a:rPr lang="en-US" baseline="0" dirty="0"/>
              <a:t> </a:t>
            </a:r>
            <a:r>
              <a:rPr lang="en-US" baseline="0" dirty="0" err="1"/>
              <a:t>lidi</a:t>
            </a:r>
            <a:r>
              <a:rPr lang="en-US" baseline="0" dirty="0"/>
              <a:t> s </a:t>
            </a:r>
            <a:r>
              <a:rPr lang="en-US" baseline="0" dirty="0" err="1"/>
              <a:t>afinitou</a:t>
            </a:r>
            <a:r>
              <a:rPr lang="en-US" baseline="0" dirty="0"/>
              <a:t> k datum a </a:t>
            </a:r>
            <a:r>
              <a:rPr lang="en-US" baseline="0" dirty="0" err="1"/>
              <a:t>logickemu</a:t>
            </a:r>
            <a:r>
              <a:rPr lang="en-US" baseline="0" dirty="0"/>
              <a:t> </a:t>
            </a:r>
            <a:r>
              <a:rPr lang="en-US" baseline="0" dirty="0" err="1"/>
              <a:t>mysleni</a:t>
            </a:r>
            <a:endParaRPr lang="cs-CZ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aseline="0" dirty="0" err="1"/>
              <a:t>Disclaimer</a:t>
            </a:r>
            <a:r>
              <a:rPr lang="en-US" baseline="0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err="1"/>
              <a:t>Dezinformator</a:t>
            </a:r>
            <a:r>
              <a:rPr lang="en-US" baseline="0" dirty="0"/>
              <a:t>, </a:t>
            </a:r>
            <a:r>
              <a:rPr lang="en-US" baseline="0" dirty="0" err="1"/>
              <a:t>siritel</a:t>
            </a:r>
            <a:r>
              <a:rPr lang="en-US" baseline="0" dirty="0"/>
              <a:t> fake news (Fiala: to co dela Furst </a:t>
            </a:r>
            <a:r>
              <a:rPr lang="en-US" baseline="0" dirty="0" err="1"/>
              <a:t>neni</a:t>
            </a:r>
            <a:r>
              <a:rPr lang="en-US" baseline="0" dirty="0"/>
              <a:t> </a:t>
            </a:r>
            <a:r>
              <a:rPr lang="en-US" baseline="0" dirty="0" err="1"/>
              <a:t>zadna</a:t>
            </a:r>
            <a:r>
              <a:rPr lang="en-US" baseline="0" dirty="0"/>
              <a:t> </a:t>
            </a:r>
            <a:r>
              <a:rPr lang="en-US" baseline="0" dirty="0" err="1"/>
              <a:t>veda</a:t>
            </a:r>
            <a:r>
              <a:rPr lang="en-US" baseline="0" dirty="0"/>
              <a:t>), </a:t>
            </a:r>
            <a:r>
              <a:rPr lang="en-US" baseline="0" dirty="0" err="1"/>
              <a:t>varuje</a:t>
            </a:r>
            <a:r>
              <a:rPr lang="en-US" baseline="0" dirty="0"/>
              <a:t> </a:t>
            </a:r>
            <a:r>
              <a:rPr lang="en-US" baseline="0" dirty="0" err="1"/>
              <a:t>prede</a:t>
            </a:r>
            <a:r>
              <a:rPr lang="en-US" baseline="0" dirty="0"/>
              <a:t> </a:t>
            </a:r>
            <a:r>
              <a:rPr lang="en-US" baseline="0" dirty="0" err="1"/>
              <a:t>mnou</a:t>
            </a:r>
            <a:r>
              <a:rPr lang="en-US" baseline="0" dirty="0"/>
              <a:t> min </a:t>
            </a:r>
            <a:r>
              <a:rPr lang="en-US" baseline="0" dirty="0" err="1"/>
              <a:t>zdravotnictvi</a:t>
            </a: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err="1"/>
              <a:t>Drzitel</a:t>
            </a:r>
            <a:r>
              <a:rPr lang="en-US" baseline="0" dirty="0"/>
              <a:t> </a:t>
            </a:r>
            <a:r>
              <a:rPr lang="en-US" baseline="0" dirty="0" err="1"/>
              <a:t>bludneho</a:t>
            </a:r>
            <a:r>
              <a:rPr lang="en-US" baseline="0" dirty="0"/>
              <a:t> </a:t>
            </a:r>
            <a:r>
              <a:rPr lang="en-US" baseline="0" dirty="0" err="1"/>
              <a:t>balvanu</a:t>
            </a:r>
            <a:r>
              <a:rPr lang="en-US" baseline="0" dirty="0"/>
              <a:t> v </a:t>
            </a:r>
            <a:r>
              <a:rPr lang="en-US" baseline="0" dirty="0" err="1"/>
              <a:t>kategorii</a:t>
            </a:r>
            <a:r>
              <a:rPr lang="en-US" baseline="0" dirty="0"/>
              <a:t> </a:t>
            </a:r>
            <a:r>
              <a:rPr lang="en-US" baseline="0" dirty="0" err="1"/>
              <a:t>druzstev</a:t>
            </a: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3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836A4-AC29-A23A-2E21-DBBDD8F2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C36E60-C570-10A4-411A-C987883AB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673EB6-F39E-1FF8-128A-746EB2EDA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https://www.science.org/doi/10.1126/science.abd9338</a:t>
            </a:r>
          </a:p>
          <a:p>
            <a:r>
              <a:rPr lang="en-GB" dirty="0" err="1"/>
              <a:t>Obletelo</a:t>
            </a:r>
            <a:r>
              <a:rPr lang="en-GB" dirty="0"/>
              <a:t> </a:t>
            </a:r>
            <a:r>
              <a:rPr lang="en-GB" dirty="0" err="1"/>
              <a:t>cely</a:t>
            </a:r>
            <a:r>
              <a:rPr lang="en-GB" dirty="0"/>
              <a:t> </a:t>
            </a:r>
            <a:r>
              <a:rPr lang="en-GB" dirty="0" err="1"/>
              <a:t>svet</a:t>
            </a:r>
            <a:r>
              <a:rPr lang="en-GB" dirty="0"/>
              <a:t>, </a:t>
            </a:r>
            <a:r>
              <a:rPr lang="en-GB" dirty="0" err="1"/>
              <a:t>mrknete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pocet</a:t>
            </a:r>
            <a:r>
              <a:rPr lang="en-GB" dirty="0"/>
              <a:t> </a:t>
            </a:r>
            <a:r>
              <a:rPr lang="en-GB" dirty="0" err="1"/>
              <a:t>stazeni</a:t>
            </a:r>
            <a:r>
              <a:rPr lang="en-GB" dirty="0"/>
              <a:t>, televise, </a:t>
            </a:r>
            <a:r>
              <a:rPr lang="en-GB" dirty="0" err="1"/>
              <a:t>noviny</a:t>
            </a:r>
            <a:r>
              <a:rPr lang="en-GB" dirty="0"/>
              <a:t>, </a:t>
            </a:r>
            <a:r>
              <a:rPr lang="en-GB" dirty="0" err="1"/>
              <a:t>radia</a:t>
            </a:r>
            <a:r>
              <a:rPr lang="en-GB" dirty="0"/>
              <a:t>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C9E23-ED4B-A9A9-33A3-735506B3A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97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Siroce</a:t>
            </a:r>
            <a:r>
              <a:rPr lang="en-US" dirty="0"/>
              <a:t> </a:t>
            </a:r>
            <a:r>
              <a:rPr lang="en-US" dirty="0" err="1"/>
              <a:t>medialisovane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7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Provedli</a:t>
            </a:r>
            <a:r>
              <a:rPr lang="en-GB" dirty="0"/>
              <a:t>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následující</a:t>
            </a:r>
            <a:r>
              <a:rPr lang="en-GB" dirty="0"/>
              <a:t> experiment. </a:t>
            </a:r>
          </a:p>
          <a:p>
            <a:r>
              <a:rPr lang="en-GB" dirty="0" err="1"/>
              <a:t>Vymysleli</a:t>
            </a:r>
            <a:r>
              <a:rPr lang="en-GB" dirty="0"/>
              <a:t>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vládní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nikdy</a:t>
            </a:r>
            <a:r>
              <a:rPr lang="en-GB" dirty="0"/>
              <a:t> </a:t>
            </a:r>
            <a:r>
              <a:rPr lang="en-GB" dirty="0" err="1"/>
              <a:t>neexistovalo</a:t>
            </a:r>
            <a:r>
              <a:rPr lang="en-GB" dirty="0"/>
              <a:t>. </a:t>
            </a:r>
          </a:p>
          <a:p>
            <a:r>
              <a:rPr lang="en-GB" dirty="0" err="1"/>
              <a:t>Naše</a:t>
            </a:r>
            <a:r>
              <a:rPr lang="en-GB" dirty="0"/>
              <a:t> </a:t>
            </a:r>
            <a:r>
              <a:rPr lang="en-GB" dirty="0" err="1"/>
              <a:t>fiktivní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</a:t>
            </a:r>
            <a:r>
              <a:rPr lang="en-GB" dirty="0" err="1"/>
              <a:t>vypadalo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vláda</a:t>
            </a:r>
            <a:r>
              <a:rPr lang="en-GB" dirty="0"/>
              <a:t> k </a:t>
            </a:r>
            <a:r>
              <a:rPr lang="en-GB" dirty="0" err="1"/>
              <a:t>danému</a:t>
            </a:r>
            <a:r>
              <a:rPr lang="en-GB" dirty="0"/>
              <a:t> </a:t>
            </a:r>
            <a:r>
              <a:rPr lang="en-GB" dirty="0" err="1"/>
              <a:t>dni</a:t>
            </a:r>
            <a:r>
              <a:rPr lang="en-GB" dirty="0"/>
              <a:t> </a:t>
            </a:r>
            <a:r>
              <a:rPr lang="en-GB" dirty="0" err="1"/>
              <a:t>uzákonila</a:t>
            </a:r>
            <a:r>
              <a:rPr lang="en-GB" dirty="0"/>
              <a:t> pro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občany</a:t>
            </a:r>
            <a:r>
              <a:rPr lang="en-GB" dirty="0"/>
              <a:t> </a:t>
            </a:r>
            <a:r>
              <a:rPr lang="en-GB" dirty="0" err="1"/>
              <a:t>povinnost</a:t>
            </a:r>
            <a:r>
              <a:rPr lang="en-GB" dirty="0"/>
              <a:t> </a:t>
            </a:r>
            <a:r>
              <a:rPr lang="en-GB" dirty="0" err="1"/>
              <a:t>nosit</a:t>
            </a:r>
            <a:r>
              <a:rPr lang="en-GB" dirty="0"/>
              <a:t> </a:t>
            </a:r>
            <a:r>
              <a:rPr lang="en-GB" dirty="0" err="1"/>
              <a:t>tričko</a:t>
            </a:r>
            <a:r>
              <a:rPr lang="en-GB" dirty="0"/>
              <a:t> s </a:t>
            </a:r>
            <a:r>
              <a:rPr lang="en-GB" dirty="0" err="1"/>
              <a:t>nápisem</a:t>
            </a:r>
            <a:r>
              <a:rPr lang="en-GB" dirty="0"/>
              <a:t> „STOP COVID“. </a:t>
            </a:r>
          </a:p>
          <a:p>
            <a:r>
              <a:rPr lang="en-GB" dirty="0"/>
              <a:t>Z </a:t>
            </a:r>
            <a:r>
              <a:rPr lang="en-GB" dirty="0" err="1"/>
              <a:t>intervalu</a:t>
            </a:r>
            <a:r>
              <a:rPr lang="en-GB" dirty="0"/>
              <a:t>, po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každá</a:t>
            </a:r>
            <a:r>
              <a:rPr lang="en-GB" dirty="0"/>
              <a:t> </a:t>
            </a:r>
            <a:r>
              <a:rPr lang="en-GB" dirty="0" err="1"/>
              <a:t>země</a:t>
            </a:r>
            <a:r>
              <a:rPr lang="en-GB" dirty="0"/>
              <a:t> </a:t>
            </a:r>
            <a:r>
              <a:rPr lang="en-GB" dirty="0" err="1"/>
              <a:t>sledována</a:t>
            </a:r>
            <a:r>
              <a:rPr lang="en-GB" dirty="0"/>
              <a:t>,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náhodně</a:t>
            </a:r>
            <a:r>
              <a:rPr lang="en-GB" dirty="0"/>
              <a:t> </a:t>
            </a:r>
            <a:r>
              <a:rPr lang="en-GB" dirty="0" err="1"/>
              <a:t>vylosovali</a:t>
            </a:r>
            <a:r>
              <a:rPr lang="en-GB" dirty="0"/>
              <a:t> </a:t>
            </a:r>
            <a:r>
              <a:rPr lang="en-GB" dirty="0" err="1"/>
              <a:t>nějaké</a:t>
            </a:r>
            <a:r>
              <a:rPr lang="en-GB" dirty="0"/>
              <a:t> datum a k </a:t>
            </a:r>
            <a:r>
              <a:rPr lang="en-GB" dirty="0" err="1"/>
              <a:t>tomuto</a:t>
            </a:r>
            <a:r>
              <a:rPr lang="en-GB" dirty="0"/>
              <a:t> datu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předstírali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toto </a:t>
            </a:r>
            <a:r>
              <a:rPr lang="en-GB" dirty="0" err="1"/>
              <a:t>tričkové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</a:t>
            </a:r>
            <a:r>
              <a:rPr lang="en-GB" dirty="0" err="1"/>
              <a:t>zavedeno</a:t>
            </a:r>
            <a:r>
              <a:rPr lang="en-GB" dirty="0"/>
              <a:t>. </a:t>
            </a:r>
          </a:p>
          <a:p>
            <a:r>
              <a:rPr lang="en-GB" dirty="0" err="1"/>
              <a:t>Samozřejmě</a:t>
            </a:r>
            <a:r>
              <a:rPr lang="en-GB" dirty="0"/>
              <a:t>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nijak</a:t>
            </a:r>
            <a:r>
              <a:rPr lang="en-GB" dirty="0"/>
              <a:t> </a:t>
            </a:r>
            <a:r>
              <a:rPr lang="en-GB" dirty="0" err="1"/>
              <a:t>nezměnili</a:t>
            </a:r>
            <a:r>
              <a:rPr lang="en-GB" dirty="0"/>
              <a:t> </a:t>
            </a:r>
            <a:r>
              <a:rPr lang="en-GB" dirty="0" err="1"/>
              <a:t>počty</a:t>
            </a:r>
            <a:r>
              <a:rPr lang="en-GB" dirty="0"/>
              <a:t> </a:t>
            </a:r>
            <a:r>
              <a:rPr lang="en-GB" dirty="0" err="1"/>
              <a:t>případů</a:t>
            </a:r>
            <a:r>
              <a:rPr lang="en-GB" dirty="0"/>
              <a:t> ani </a:t>
            </a:r>
            <a:r>
              <a:rPr lang="en-GB" dirty="0" err="1"/>
              <a:t>počty</a:t>
            </a:r>
            <a:r>
              <a:rPr lang="en-GB" dirty="0"/>
              <a:t> </a:t>
            </a:r>
            <a:r>
              <a:rPr lang="en-GB" dirty="0" err="1"/>
              <a:t>úmrtí</a:t>
            </a:r>
            <a:r>
              <a:rPr lang="en-GB" dirty="0"/>
              <a:t>. </a:t>
            </a:r>
          </a:p>
          <a:p>
            <a:r>
              <a:rPr lang="en-GB" dirty="0"/>
              <a:t>Pro </a:t>
            </a:r>
            <a:r>
              <a:rPr lang="en-GB" dirty="0" err="1"/>
              <a:t>pořádek</a:t>
            </a:r>
            <a:r>
              <a:rPr lang="en-GB" dirty="0"/>
              <a:t> </a:t>
            </a:r>
            <a:r>
              <a:rPr lang="en-GB" dirty="0" err="1"/>
              <a:t>znovu</a:t>
            </a:r>
            <a:r>
              <a:rPr lang="en-GB" dirty="0"/>
              <a:t> </a:t>
            </a:r>
            <a:r>
              <a:rPr lang="en-GB" dirty="0" err="1"/>
              <a:t>opakujeme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v </a:t>
            </a:r>
            <a:r>
              <a:rPr lang="en-GB" dirty="0" err="1"/>
              <a:t>žádné</a:t>
            </a:r>
            <a:r>
              <a:rPr lang="en-GB" dirty="0"/>
              <a:t> </a:t>
            </a:r>
            <a:r>
              <a:rPr lang="en-GB" dirty="0" err="1"/>
              <a:t>sledované</a:t>
            </a:r>
            <a:r>
              <a:rPr lang="en-GB" dirty="0"/>
              <a:t> zemi </a:t>
            </a:r>
            <a:r>
              <a:rPr lang="en-GB" dirty="0" err="1"/>
              <a:t>tohle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skutečnosti</a:t>
            </a:r>
            <a:r>
              <a:rPr lang="en-GB" dirty="0"/>
              <a:t> </a:t>
            </a:r>
            <a:r>
              <a:rPr lang="en-GB" dirty="0" err="1"/>
              <a:t>nikdy</a:t>
            </a:r>
            <a:r>
              <a:rPr lang="en-GB" dirty="0"/>
              <a:t> </a:t>
            </a:r>
            <a:r>
              <a:rPr lang="en-GB" dirty="0" err="1"/>
              <a:t>zavedeno</a:t>
            </a:r>
            <a:r>
              <a:rPr lang="en-GB" dirty="0"/>
              <a:t> </a:t>
            </a:r>
            <a:r>
              <a:rPr lang="en-GB" dirty="0" err="1"/>
              <a:t>nebylo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nemohlo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žádný</a:t>
            </a:r>
            <a:r>
              <a:rPr lang="en-GB" dirty="0"/>
              <a:t> </a:t>
            </a:r>
            <a:r>
              <a:rPr lang="en-GB" dirty="0" err="1"/>
              <a:t>efekt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průběh</a:t>
            </a:r>
            <a:r>
              <a:rPr lang="en-GB" dirty="0"/>
              <a:t> </a:t>
            </a:r>
            <a:r>
              <a:rPr lang="en-GB" dirty="0" err="1"/>
              <a:t>epidemie</a:t>
            </a:r>
            <a:r>
              <a:rPr lang="en-GB" dirty="0"/>
              <a:t>. </a:t>
            </a:r>
          </a:p>
          <a:p>
            <a:r>
              <a:rPr lang="en-GB" dirty="0" err="1"/>
              <a:t>Takto</a:t>
            </a:r>
            <a:r>
              <a:rPr lang="en-GB" dirty="0"/>
              <a:t> </a:t>
            </a:r>
            <a:r>
              <a:rPr lang="en-GB" dirty="0" err="1"/>
              <a:t>upravenou</a:t>
            </a:r>
            <a:r>
              <a:rPr lang="en-GB" dirty="0"/>
              <a:t> </a:t>
            </a:r>
            <a:r>
              <a:rPr lang="en-GB" dirty="0" err="1"/>
              <a:t>datovou</a:t>
            </a:r>
            <a:r>
              <a:rPr lang="en-GB" dirty="0"/>
              <a:t> </a:t>
            </a:r>
            <a:r>
              <a:rPr lang="en-GB" dirty="0" err="1"/>
              <a:t>sadu</a:t>
            </a:r>
            <a:r>
              <a:rPr lang="en-GB" dirty="0"/>
              <a:t>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prohnali</a:t>
            </a:r>
            <a:r>
              <a:rPr lang="en-GB" dirty="0"/>
              <a:t> </a:t>
            </a:r>
            <a:r>
              <a:rPr lang="en-GB" dirty="0" err="1"/>
              <a:t>modelem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autoři</a:t>
            </a:r>
            <a:r>
              <a:rPr lang="en-GB" dirty="0"/>
              <a:t> </a:t>
            </a:r>
            <a:r>
              <a:rPr lang="en-GB" dirty="0" err="1"/>
              <a:t>laskavě</a:t>
            </a:r>
            <a:r>
              <a:rPr lang="en-GB" dirty="0"/>
              <a:t> </a:t>
            </a:r>
            <a:r>
              <a:rPr lang="en-GB" dirty="0" err="1"/>
              <a:t>zveřejnili</a:t>
            </a:r>
            <a:r>
              <a:rPr lang="en-GB" dirty="0"/>
              <a:t>. </a:t>
            </a:r>
          </a:p>
          <a:p>
            <a:r>
              <a:rPr lang="en-GB" dirty="0"/>
              <a:t>Ani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nesáhli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žádný</a:t>
            </a:r>
            <a:r>
              <a:rPr lang="en-GB" dirty="0"/>
              <a:t> z </a:t>
            </a:r>
            <a:r>
              <a:rPr lang="en-GB" dirty="0" err="1"/>
              <a:t>parametrů</a:t>
            </a:r>
            <a:r>
              <a:rPr lang="en-GB" dirty="0"/>
              <a:t> </a:t>
            </a:r>
            <a:r>
              <a:rPr lang="en-GB" dirty="0" err="1"/>
              <a:t>modelu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32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Fiktivní</a:t>
            </a:r>
            <a:r>
              <a:rPr lang="en-GB" dirty="0"/>
              <a:t> </a:t>
            </a:r>
            <a:r>
              <a:rPr lang="en-GB" dirty="0" err="1"/>
              <a:t>nařízení</a:t>
            </a:r>
            <a:r>
              <a:rPr lang="en-GB" dirty="0"/>
              <a:t> </a:t>
            </a:r>
            <a:r>
              <a:rPr lang="en-GB" dirty="0" err="1"/>
              <a:t>nosit</a:t>
            </a:r>
            <a:r>
              <a:rPr lang="en-GB" dirty="0"/>
              <a:t> „STOP COVID“ </a:t>
            </a:r>
            <a:r>
              <a:rPr lang="en-GB" dirty="0" err="1"/>
              <a:t>trička</a:t>
            </a:r>
            <a:r>
              <a:rPr lang="en-GB" dirty="0"/>
              <a:t> </a:t>
            </a:r>
            <a:r>
              <a:rPr lang="en-GB" dirty="0" err="1"/>
              <a:t>mělo</a:t>
            </a:r>
            <a:r>
              <a:rPr lang="en-GB" dirty="0"/>
              <a:t> (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modelu</a:t>
            </a:r>
            <a:r>
              <a:rPr lang="en-GB" dirty="0"/>
              <a:t>) </a:t>
            </a:r>
            <a:r>
              <a:rPr lang="en-GB" dirty="0" err="1"/>
              <a:t>poměrně</a:t>
            </a:r>
            <a:r>
              <a:rPr lang="en-GB" dirty="0"/>
              <a:t> </a:t>
            </a:r>
            <a:r>
              <a:rPr lang="en-GB" dirty="0" err="1"/>
              <a:t>výrazný</a:t>
            </a:r>
            <a:r>
              <a:rPr lang="en-GB" dirty="0"/>
              <a:t>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efekt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reprodukčního</a:t>
            </a:r>
            <a:r>
              <a:rPr lang="en-GB" dirty="0"/>
              <a:t> </a:t>
            </a:r>
            <a:r>
              <a:rPr lang="en-GB" dirty="0" err="1"/>
              <a:t>čísla</a:t>
            </a:r>
            <a:r>
              <a:rPr lang="en-GB" dirty="0"/>
              <a:t>! </a:t>
            </a:r>
          </a:p>
          <a:p>
            <a:r>
              <a:rPr lang="en-GB" dirty="0"/>
              <a:t>Je </a:t>
            </a:r>
            <a:r>
              <a:rPr lang="en-GB" dirty="0" err="1"/>
              <a:t>možné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kdyby</a:t>
            </a:r>
            <a:r>
              <a:rPr lang="en-GB" dirty="0"/>
              <a:t> </a:t>
            </a:r>
            <a:r>
              <a:rPr lang="en-GB" dirty="0" err="1"/>
              <a:t>vlády</a:t>
            </a:r>
            <a:r>
              <a:rPr lang="en-GB" dirty="0"/>
              <a:t> </a:t>
            </a:r>
            <a:r>
              <a:rPr lang="en-GB" dirty="0" err="1"/>
              <a:t>tehdy</a:t>
            </a:r>
            <a:r>
              <a:rPr lang="en-GB" dirty="0"/>
              <a:t> </a:t>
            </a:r>
            <a:r>
              <a:rPr lang="en-GB" dirty="0" err="1"/>
              <a:t>uzákonily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povinnost</a:t>
            </a:r>
            <a:r>
              <a:rPr lang="en-GB" dirty="0"/>
              <a:t> </a:t>
            </a:r>
            <a:r>
              <a:rPr lang="en-GB" dirty="0" err="1"/>
              <a:t>nosit</a:t>
            </a:r>
            <a:r>
              <a:rPr lang="en-GB" dirty="0"/>
              <a:t> </a:t>
            </a:r>
            <a:r>
              <a:rPr lang="en-GB" dirty="0" err="1"/>
              <a:t>červené</a:t>
            </a:r>
            <a:r>
              <a:rPr lang="en-GB" dirty="0"/>
              <a:t> </a:t>
            </a:r>
            <a:r>
              <a:rPr lang="en-GB" dirty="0" err="1"/>
              <a:t>kšiltovky</a:t>
            </a:r>
            <a:r>
              <a:rPr lang="en-GB" dirty="0"/>
              <a:t>, </a:t>
            </a:r>
            <a:r>
              <a:rPr lang="en-GB" dirty="0" err="1"/>
              <a:t>mohli</a:t>
            </a:r>
            <a:r>
              <a:rPr lang="en-GB" dirty="0"/>
              <a:t> </a:t>
            </a:r>
            <a:r>
              <a:rPr lang="en-GB" dirty="0" err="1"/>
              <a:t>jsme</a:t>
            </a:r>
            <a:r>
              <a:rPr lang="en-GB" dirty="0"/>
              <a:t> virus </a:t>
            </a:r>
            <a:r>
              <a:rPr lang="en-GB" dirty="0" err="1"/>
              <a:t>vymýtit</a:t>
            </a:r>
            <a:r>
              <a:rPr lang="en-GB" dirty="0"/>
              <a:t> </a:t>
            </a:r>
            <a:r>
              <a:rPr lang="en-GB" dirty="0" err="1"/>
              <a:t>úplně</a:t>
            </a:r>
            <a:r>
              <a:rPr lang="en-GB" dirty="0"/>
              <a:t>! </a:t>
            </a:r>
          </a:p>
          <a:p>
            <a:endParaRPr lang="en-GB" dirty="0"/>
          </a:p>
          <a:p>
            <a:r>
              <a:rPr lang="en-GB" dirty="0" err="1"/>
              <a:t>Takto</a:t>
            </a:r>
            <a:r>
              <a:rPr lang="en-GB" dirty="0"/>
              <a:t> </a:t>
            </a:r>
            <a:r>
              <a:rPr lang="en-GB" dirty="0" err="1"/>
              <a:t>pojatý</a:t>
            </a:r>
            <a:r>
              <a:rPr lang="en-GB" dirty="0"/>
              <a:t> model je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našeho</a:t>
            </a:r>
            <a:r>
              <a:rPr lang="en-GB" dirty="0"/>
              <a:t> </a:t>
            </a:r>
            <a:r>
              <a:rPr lang="en-GB" dirty="0" err="1"/>
              <a:t>názoru</a:t>
            </a:r>
            <a:r>
              <a:rPr lang="en-GB" dirty="0"/>
              <a:t> </a:t>
            </a:r>
            <a:r>
              <a:rPr lang="en-GB" dirty="0" err="1"/>
              <a:t>zavádějící</a:t>
            </a:r>
            <a:r>
              <a:rPr lang="en-GB" dirty="0"/>
              <a:t> a </a:t>
            </a:r>
            <a:r>
              <a:rPr lang="en-GB" dirty="0" err="1"/>
              <a:t>nebezpečný</a:t>
            </a:r>
            <a:r>
              <a:rPr lang="en-GB" dirty="0"/>
              <a:t>. </a:t>
            </a:r>
          </a:p>
          <a:p>
            <a:r>
              <a:rPr lang="en-GB" dirty="0" err="1"/>
              <a:t>Vlády</a:t>
            </a:r>
            <a:r>
              <a:rPr lang="en-GB" dirty="0"/>
              <a:t> </a:t>
            </a:r>
            <a:r>
              <a:rPr lang="en-GB" dirty="0" err="1"/>
              <a:t>celého</a:t>
            </a:r>
            <a:r>
              <a:rPr lang="en-GB" dirty="0"/>
              <a:t> </a:t>
            </a:r>
            <a:r>
              <a:rPr lang="en-GB" dirty="0" err="1"/>
              <a:t>světa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totiž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použít</a:t>
            </a:r>
            <a:r>
              <a:rPr lang="en-GB" dirty="0"/>
              <a:t> k </a:t>
            </a:r>
            <a:r>
              <a:rPr lang="en-GB" dirty="0" err="1"/>
              <a:t>ospravedlnění</a:t>
            </a:r>
            <a:r>
              <a:rPr lang="en-GB" dirty="0"/>
              <a:t> </a:t>
            </a:r>
            <a:r>
              <a:rPr lang="en-GB" dirty="0" err="1"/>
              <a:t>jakýchkoliv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usmyslely</a:t>
            </a:r>
            <a:r>
              <a:rPr lang="en-GB" dirty="0"/>
              <a:t> </a:t>
            </a:r>
            <a:r>
              <a:rPr lang="en-GB" dirty="0" err="1"/>
              <a:t>naložit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obyvatele</a:t>
            </a:r>
            <a:r>
              <a:rPr lang="en-GB" dirty="0"/>
              <a:t> </a:t>
            </a:r>
            <a:r>
              <a:rPr lang="en-GB" dirty="0" err="1"/>
              <a:t>zemí</a:t>
            </a:r>
            <a:r>
              <a:rPr lang="en-GB" dirty="0"/>
              <a:t>, </a:t>
            </a:r>
            <a:r>
              <a:rPr lang="en-GB" dirty="0" err="1"/>
              <a:t>jejichž</a:t>
            </a:r>
            <a:r>
              <a:rPr lang="en-GB" dirty="0"/>
              <a:t> </a:t>
            </a:r>
            <a:r>
              <a:rPr lang="en-GB" dirty="0" err="1"/>
              <a:t>správa</a:t>
            </a:r>
            <a:r>
              <a:rPr lang="en-GB" dirty="0"/>
              <a:t> </a:t>
            </a:r>
            <a:r>
              <a:rPr lang="en-GB" dirty="0" err="1"/>
              <a:t>jim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svěřena</a:t>
            </a:r>
            <a:r>
              <a:rPr lang="en-GB" dirty="0"/>
              <a:t>. </a:t>
            </a:r>
          </a:p>
          <a:p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samozřejmě</a:t>
            </a:r>
            <a:r>
              <a:rPr lang="en-GB" dirty="0"/>
              <a:t> </a:t>
            </a:r>
            <a:r>
              <a:rPr lang="en-GB" dirty="0" err="1"/>
              <a:t>netvrdíme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žádná</a:t>
            </a:r>
            <a:r>
              <a:rPr lang="en-GB" dirty="0"/>
              <a:t> z </a:t>
            </a:r>
            <a:r>
              <a:rPr lang="en-GB" dirty="0" err="1"/>
              <a:t>vládních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</a:t>
            </a:r>
            <a:r>
              <a:rPr lang="en-GB" dirty="0" err="1"/>
              <a:t>neměla</a:t>
            </a:r>
            <a:r>
              <a:rPr lang="en-GB" dirty="0"/>
              <a:t>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efekt</a:t>
            </a:r>
            <a:r>
              <a:rPr lang="en-GB" dirty="0"/>
              <a:t>. </a:t>
            </a:r>
          </a:p>
          <a:p>
            <a:r>
              <a:rPr lang="en-GB" dirty="0"/>
              <a:t>Jen </a:t>
            </a:r>
            <a:r>
              <a:rPr lang="en-GB" dirty="0" err="1"/>
              <a:t>tvrdíme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tento</a:t>
            </a:r>
            <a:r>
              <a:rPr lang="en-GB" dirty="0"/>
              <a:t> model </a:t>
            </a:r>
            <a:r>
              <a:rPr lang="en-GB" dirty="0" err="1"/>
              <a:t>nám</a:t>
            </a:r>
            <a:r>
              <a:rPr lang="en-GB" dirty="0"/>
              <a:t> </a:t>
            </a:r>
            <a:r>
              <a:rPr lang="en-GB" dirty="0" err="1"/>
              <a:t>nijak</a:t>
            </a:r>
            <a:r>
              <a:rPr lang="en-GB" dirty="0"/>
              <a:t> </a:t>
            </a:r>
            <a:r>
              <a:rPr lang="en-GB" dirty="0" err="1"/>
              <a:t>nepomůže</a:t>
            </a:r>
            <a:r>
              <a:rPr lang="en-GB" dirty="0"/>
              <a:t> to </a:t>
            </a:r>
            <a:r>
              <a:rPr lang="en-GB" dirty="0" err="1"/>
              <a:t>zjistit</a:t>
            </a:r>
            <a:r>
              <a:rPr lang="en-GB" dirty="0"/>
              <a:t> a </a:t>
            </a:r>
            <a:r>
              <a:rPr lang="en-GB" dirty="0" err="1"/>
              <a:t>pochopit</a:t>
            </a:r>
            <a:r>
              <a:rPr lang="en-GB" dirty="0"/>
              <a:t>. </a:t>
            </a:r>
          </a:p>
          <a:p>
            <a:r>
              <a:rPr lang="en-GB" dirty="0"/>
              <a:t>Na </a:t>
            </a:r>
            <a:r>
              <a:rPr lang="en-GB" dirty="0" err="1"/>
              <a:t>každou</a:t>
            </a:r>
            <a:r>
              <a:rPr lang="en-GB" dirty="0"/>
              <a:t> </a:t>
            </a:r>
            <a:r>
              <a:rPr lang="en-GB" dirty="0" err="1"/>
              <a:t>otázku</a:t>
            </a:r>
            <a:r>
              <a:rPr lang="en-GB" dirty="0"/>
              <a:t>, </a:t>
            </a:r>
            <a:r>
              <a:rPr lang="en-GB" dirty="0" err="1"/>
              <a:t>zda</a:t>
            </a:r>
            <a:r>
              <a:rPr lang="en-GB" dirty="0"/>
              <a:t> </a:t>
            </a:r>
            <a:r>
              <a:rPr lang="en-GB" dirty="0" err="1"/>
              <a:t>měl</a:t>
            </a:r>
            <a:r>
              <a:rPr lang="en-GB" dirty="0"/>
              <a:t> </a:t>
            </a:r>
            <a:r>
              <a:rPr lang="en-GB" dirty="0" err="1"/>
              <a:t>jakýkoliv</a:t>
            </a:r>
            <a:r>
              <a:rPr lang="en-GB" dirty="0"/>
              <a:t> </a:t>
            </a:r>
            <a:r>
              <a:rPr lang="en-GB" dirty="0" err="1"/>
              <a:t>zákaz</a:t>
            </a:r>
            <a:r>
              <a:rPr lang="en-GB" dirty="0"/>
              <a:t> </a:t>
            </a:r>
            <a:r>
              <a:rPr lang="en-GB" dirty="0" err="1"/>
              <a:t>efekt</a:t>
            </a:r>
            <a:r>
              <a:rPr lang="en-GB" dirty="0"/>
              <a:t>, </a:t>
            </a:r>
            <a:r>
              <a:rPr lang="en-GB" dirty="0" err="1"/>
              <a:t>totiž</a:t>
            </a:r>
            <a:r>
              <a:rPr lang="en-GB" dirty="0"/>
              <a:t> model </a:t>
            </a:r>
            <a:r>
              <a:rPr lang="en-GB" dirty="0" err="1"/>
              <a:t>odpoví</a:t>
            </a:r>
            <a:r>
              <a:rPr lang="en-GB" dirty="0"/>
              <a:t> „</a:t>
            </a:r>
            <a:r>
              <a:rPr lang="en-GB" dirty="0" err="1"/>
              <a:t>Jistě</a:t>
            </a:r>
            <a:r>
              <a:rPr lang="en-GB" dirty="0"/>
              <a:t>, pane </a:t>
            </a:r>
            <a:r>
              <a:rPr lang="en-GB" dirty="0" err="1"/>
              <a:t>ministře</a:t>
            </a:r>
            <a:r>
              <a:rPr lang="en-GB" dirty="0"/>
              <a:t>“! </a:t>
            </a:r>
          </a:p>
          <a:p>
            <a:endParaRPr lang="en-GB" dirty="0"/>
          </a:p>
          <a:p>
            <a:r>
              <a:rPr lang="en-GB" dirty="0"/>
              <a:t>V </a:t>
            </a:r>
            <a:r>
              <a:rPr lang="en-GB" dirty="0" err="1"/>
              <a:t>casopise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to </a:t>
            </a:r>
            <a:r>
              <a:rPr lang="en-GB" dirty="0" err="1"/>
              <a:t>samozrejme</a:t>
            </a:r>
            <a:r>
              <a:rPr lang="en-GB" dirty="0"/>
              <a:t> </a:t>
            </a:r>
            <a:r>
              <a:rPr lang="en-GB" dirty="0" err="1"/>
              <a:t>odmitli</a:t>
            </a:r>
            <a:r>
              <a:rPr lang="en-GB" dirty="0"/>
              <a:t> </a:t>
            </a:r>
            <a:r>
              <a:rPr lang="en-GB" dirty="0" err="1"/>
              <a:t>uverejnit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651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33207-EC20-7C5B-4EC6-CC59A7A6F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87A278-3F16-DD77-30FA-3E95A29E3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7656CB-BDA7-3005-877A-29E0874DA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GB" dirty="0"/>
              <a:t>16 March 2020 Imperial College COVID-19 Response Team: Report 9: Impact of non-pharmaceutical interventions (NPIs) to reduce COVID-19 mortality and healthcare demand</a:t>
            </a:r>
          </a:p>
          <a:p>
            <a:pPr marL="0" indent="0">
              <a:buFont typeface="+mj-lt"/>
              <a:buNone/>
            </a:pPr>
            <a:r>
              <a:rPr lang="cs-CZ" dirty="0"/>
              <a:t>https://www.imperial.ac.uk/media/imperial-college/medicine/sph/ide/gida-fellowships/Imperial-College-COVID19-NPI-modelling-16-03-2020.pdf</a:t>
            </a:r>
            <a:endParaRPr lang="en-GB" dirty="0"/>
          </a:p>
          <a:p>
            <a:pPr marL="0" indent="0">
              <a:buFont typeface="+mj-lt"/>
              <a:buNone/>
            </a:pPr>
            <a:endParaRPr lang="en-GB" dirty="0"/>
          </a:p>
          <a:p>
            <a:pPr marL="0" indent="0">
              <a:buFont typeface="+mj-lt"/>
              <a:buNone/>
            </a:pPr>
            <a:r>
              <a:rPr lang="en-GB" dirty="0"/>
              <a:t>THE FLAWED COVID-19 MODEL THAT LOCKED DOWN CANADA By Peter St. Onge, with the collaboration of Gaël </a:t>
            </a:r>
            <a:r>
              <a:rPr lang="en-GB" dirty="0" err="1"/>
              <a:t>Campan</a:t>
            </a:r>
            <a:endParaRPr lang="en-GB" dirty="0"/>
          </a:p>
          <a:p>
            <a:pPr marL="0" indent="0">
              <a:buFont typeface="+mj-lt"/>
              <a:buNone/>
            </a:pPr>
            <a:r>
              <a:rPr lang="cs-CZ" dirty="0"/>
              <a:t>https://www.iedm.org/wp-content/uploads/2020/06/note032020_en.pdf</a:t>
            </a: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GB" dirty="0"/>
              <a:t>On March 16, Professor Neil Ferguson of Imperial College London released an epidemiological model that took the world by storm.2 </a:t>
            </a:r>
          </a:p>
          <a:p>
            <a:pPr marL="0" indent="0">
              <a:buFont typeface="+mj-lt"/>
              <a:buNone/>
            </a:pPr>
            <a:endParaRPr lang="en-GB" dirty="0"/>
          </a:p>
          <a:p>
            <a:pPr marL="0" indent="0">
              <a:buFont typeface="+mj-lt"/>
              <a:buNone/>
            </a:pPr>
            <a:r>
              <a:rPr lang="en-GB" dirty="0"/>
              <a:t>The report warned that tens of millions would die in a pandemic that was compared to the Spanish flu, the deadliest epidemic in modern times.</a:t>
            </a:r>
          </a:p>
          <a:p>
            <a:pPr marL="0" indent="0">
              <a:buFont typeface="+mj-lt"/>
              <a:buNone/>
            </a:pPr>
            <a:endParaRPr lang="en-GB" dirty="0"/>
          </a:p>
          <a:p>
            <a:pPr marL="0" indent="0">
              <a:buFont typeface="+mj-lt"/>
              <a:buNone/>
            </a:pPr>
            <a:r>
              <a:rPr lang="en-GB" dirty="0"/>
              <a:t>With the professor’s ties to the WHO, the authors noted, Imperial was “treated as a sort of gold standard, its mathematical models feeding directly into government policies. (NYT quote)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2C0F7-A1CB-90DB-879B-EB4E42EFA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47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vlevo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obrázky na straně 28 v textu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https://www.medrxiv.org/content/10.1101/2021.02.16.21251834v1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Vpravo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Presentace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Prof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Duska</a:t>
            </a:r>
            <a:r>
              <a:rPr lang="cs-CZ" sz="1800" dirty="0">
                <a:effectLst/>
                <a:latin typeface="Calibri" panose="020F0502020204030204" pitchFamily="34" charset="0"/>
              </a:rPr>
              <a:t> ve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snemovne</a:t>
            </a:r>
            <a:r>
              <a:rPr lang="cs-CZ" sz="1800" dirty="0">
                <a:effectLst/>
                <a:latin typeface="Calibri" panose="020F0502020204030204" pitchFamily="34" charset="0"/>
              </a:rPr>
              <a:t> před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prodlouzenim</a:t>
            </a:r>
            <a:r>
              <a:rPr lang="cs-CZ" sz="1800" dirty="0">
                <a:effectLst/>
                <a:latin typeface="Calibri" panose="020F0502020204030204" pitchFamily="34" charset="0"/>
              </a:rPr>
              <a:t> nouzového stavu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TF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Usvit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samanu</a:t>
            </a:r>
            <a:r>
              <a:rPr lang="cs-CZ" sz="1800" dirty="0">
                <a:effectLst/>
                <a:latin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dZurnal</a:t>
            </a:r>
            <a:r>
              <a:rPr lang="cs-CZ" sz="1800" dirty="0">
                <a:effectLst/>
                <a:latin typeface="Calibri" panose="020F0502020204030204" pitchFamily="34" charset="0"/>
              </a:rPr>
              <a:t>, 3.4. 2021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r>
              <a:rPr lang="en-US" sz="1800" dirty="0" err="1">
                <a:effectLst/>
                <a:latin typeface="Calibri" panose="020F0502020204030204" pitchFamily="34" charset="0"/>
              </a:rPr>
              <a:t>Nikdo</a:t>
            </a:r>
            <a:r>
              <a:rPr lang="en-US" sz="1800" dirty="0">
                <a:effectLst/>
                <a:latin typeface="Calibri" panose="020F0502020204030204" pitchFamily="34" charset="0"/>
              </a:rPr>
              <a:t> nevi,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kde</a:t>
            </a:r>
            <a:r>
              <a:rPr lang="en-US" sz="1800" dirty="0">
                <a:effectLst/>
                <a:latin typeface="Calibri" panose="020F0502020204030204" pitchFamily="34" charset="0"/>
              </a:rPr>
              <a:t> se ten model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vzal</a:t>
            </a:r>
            <a:endParaRPr lang="cs-CZ" sz="1800" dirty="0">
              <a:effectLst/>
              <a:latin typeface="Calibri" panose="020F0502020204030204" pitchFamily="34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87FD0-9FA2-49F1-B8A2-CE071AB96AB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65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Jezdil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varovat</a:t>
            </a:r>
            <a:r>
              <a:rPr lang="en-US" dirty="0"/>
              <a:t> do </a:t>
            </a:r>
            <a:r>
              <a:rPr lang="en-US" dirty="0" err="1"/>
              <a:t>snemovny</a:t>
            </a:r>
            <a:r>
              <a:rPr lang="en-US" dirty="0"/>
              <a:t>, do </a:t>
            </a:r>
            <a:r>
              <a:rPr lang="en-US" dirty="0" err="1"/>
              <a:t>senatu</a:t>
            </a:r>
            <a:r>
              <a:rPr lang="en-US" dirty="0"/>
              <a:t>, … </a:t>
            </a:r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/>
              <a:t>marne</a:t>
            </a:r>
            <a:r>
              <a:rPr lang="en-US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24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Only one attempt here</a:t>
            </a:r>
          </a:p>
          <a:p>
            <a:pPr marL="0" indent="0">
              <a:buNone/>
            </a:pPr>
            <a:r>
              <a:rPr lang="en-US" dirty="0"/>
              <a:t>Make or break: If we get it wrong, we wont have chance to rebuild the civilization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527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DADAC-A1BE-6C8C-392A-570628DD5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D25695-4468-53C3-7736-420848FED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E6C6C9-CEFB-C7FF-C6FE-B69123B51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BDE15-13F4-9293-CE88-E45C94136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45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Lepsi</a:t>
            </a:r>
            <a:r>
              <a:rPr lang="cs-CZ" dirty="0"/>
              <a:t> </a:t>
            </a:r>
            <a:r>
              <a:rPr lang="cs-CZ" dirty="0" err="1"/>
              <a:t>nez</a:t>
            </a:r>
            <a:r>
              <a:rPr lang="cs-CZ" dirty="0"/>
              <a:t> všechny </a:t>
            </a:r>
            <a:r>
              <a:rPr lang="cs-CZ" dirty="0" err="1"/>
              <a:t>detske</a:t>
            </a:r>
            <a:r>
              <a:rPr lang="cs-CZ" dirty="0"/>
              <a:t> </a:t>
            </a:r>
            <a:r>
              <a:rPr lang="cs-CZ" dirty="0" err="1"/>
              <a:t>vakciny</a:t>
            </a:r>
            <a:endParaRPr lang="cs-CZ" dirty="0"/>
          </a:p>
          <a:p>
            <a:r>
              <a:rPr lang="en-GB" dirty="0"/>
              <a:t>Ale </a:t>
            </a:r>
            <a:r>
              <a:rPr lang="en-GB" dirty="0" err="1"/>
              <a:t>nebyli</a:t>
            </a:r>
            <a:r>
              <a:rPr lang="en-GB" dirty="0"/>
              <a:t> PCR </a:t>
            </a:r>
            <a:r>
              <a:rPr lang="en-GB" dirty="0" err="1"/>
              <a:t>testovani</a:t>
            </a:r>
            <a:r>
              <a:rPr lang="en-GB" dirty="0"/>
              <a:t> </a:t>
            </a:r>
            <a:r>
              <a:rPr lang="en-GB" dirty="0" err="1"/>
              <a:t>vsichni</a:t>
            </a:r>
            <a:endParaRPr lang="en-GB" dirty="0"/>
          </a:p>
          <a:p>
            <a:endParaRPr lang="en-GB" dirty="0"/>
          </a:p>
          <a:p>
            <a:r>
              <a:rPr lang="en-GB" dirty="0"/>
              <a:t>162/22000 = 0.74%</a:t>
            </a:r>
          </a:p>
          <a:p>
            <a:r>
              <a:rPr lang="en-GB" dirty="0"/>
              <a:t>8/22000    = 0.04%</a:t>
            </a:r>
          </a:p>
          <a:p>
            <a:r>
              <a:rPr lang="en-GB" dirty="0" err="1"/>
              <a:t>Rozdil</a:t>
            </a:r>
            <a:r>
              <a:rPr lang="en-GB" dirty="0"/>
              <a:t> je </a:t>
            </a:r>
            <a:r>
              <a:rPr lang="en-GB" dirty="0" err="1"/>
              <a:t>asi</a:t>
            </a:r>
            <a:r>
              <a:rPr lang="en-GB" dirty="0"/>
              <a:t> 0.7%</a:t>
            </a:r>
          </a:p>
          <a:p>
            <a:endParaRPr lang="en-GB" dirty="0"/>
          </a:p>
          <a:p>
            <a:r>
              <a:rPr lang="en-GB" dirty="0"/>
              <a:t>Ale 0.7 / 0.74 je </a:t>
            </a:r>
            <a:r>
              <a:rPr lang="en-GB" dirty="0" err="1"/>
              <a:t>prave</a:t>
            </a:r>
            <a:r>
              <a:rPr lang="en-GB" dirty="0"/>
              <a:t> tech 95%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Fuck</a:t>
            </a:r>
            <a:r>
              <a:rPr lang="cs-CZ" dirty="0"/>
              <a:t> up 1 (pokus o </a:t>
            </a:r>
            <a:r>
              <a:rPr lang="cs-CZ" dirty="0" err="1"/>
              <a:t>preklad</a:t>
            </a:r>
            <a:r>
              <a:rPr lang="cs-CZ" dirty="0"/>
              <a:t>)</a:t>
            </a:r>
          </a:p>
          <a:p>
            <a:r>
              <a:rPr lang="cs-CZ" dirty="0"/>
              <a:t>CFR </a:t>
            </a:r>
            <a:r>
              <a:rPr lang="cs-CZ" dirty="0" err="1"/>
              <a:t>zavisi</a:t>
            </a:r>
            <a:r>
              <a:rPr lang="cs-CZ" dirty="0"/>
              <a:t> na strategii </a:t>
            </a:r>
            <a:r>
              <a:rPr lang="cs-CZ" dirty="0" err="1"/>
              <a:t>testovani</a:t>
            </a:r>
            <a:r>
              <a:rPr lang="cs-CZ" dirty="0"/>
              <a:t> a lze vyhnat na 100 procent u </a:t>
            </a:r>
            <a:r>
              <a:rPr lang="cs-CZ" dirty="0" err="1"/>
              <a:t>jakekoliv</a:t>
            </a:r>
            <a:r>
              <a:rPr lang="cs-CZ" dirty="0"/>
              <a:t> nemoci</a:t>
            </a:r>
          </a:p>
          <a:p>
            <a:r>
              <a:rPr lang="cs-CZ" dirty="0"/>
              <a:t>IFR </a:t>
            </a:r>
            <a:r>
              <a:rPr lang="cs-CZ" dirty="0" err="1"/>
              <a:t>zavisi</a:t>
            </a:r>
            <a:r>
              <a:rPr lang="cs-CZ" dirty="0"/>
              <a:t> jen na nemoci </a:t>
            </a:r>
            <a:r>
              <a:rPr lang="cs-CZ" dirty="0" err="1"/>
              <a:t>same</a:t>
            </a:r>
            <a:r>
              <a:rPr lang="cs-CZ" dirty="0"/>
              <a:t> (a stavu populace a </a:t>
            </a:r>
            <a:r>
              <a:rPr lang="cs-CZ" dirty="0" err="1"/>
              <a:t>zdravotniho</a:t>
            </a:r>
            <a:r>
              <a:rPr lang="cs-CZ" dirty="0"/>
              <a:t> </a:t>
            </a:r>
            <a:r>
              <a:rPr lang="cs-CZ" dirty="0" err="1"/>
              <a:t>systemu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42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91E71-6FB2-A2E4-13B7-D99DD07E7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3CE7E-1121-9092-F7A1-F669D5821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6692D3-D141-0563-113E-CF115DCB5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Pokud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budeme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hodnotit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klinickou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účinnost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vakcíny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–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definovanou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na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základě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klinických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příznaků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(1594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osob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ve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skupině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vakcinovaných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a 1816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osob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ve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skupině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s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placebem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mělo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příznaky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Covid-19), </a:t>
            </a:r>
          </a:p>
          <a:p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dojdeme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ke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klinické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účinnosti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vakcíny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pouhých</a:t>
            </a:r>
            <a:r>
              <a:rPr lang="en-GB" b="0" i="0" dirty="0">
                <a:solidFill>
                  <a:srgbClr val="1A1A1A"/>
                </a:solidFill>
                <a:effectLst/>
                <a:latin typeface="Merriweather" panose="00000500000000000000" pitchFamily="2" charset="0"/>
              </a:rPr>
              <a:t> RRR 19 %.  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BMJ whistleblower: https://www.bmj.com/content/375/bmj.n2635</a:t>
            </a:r>
          </a:p>
          <a:p>
            <a:r>
              <a:rPr lang="cs-CZ" dirty="0" err="1"/>
              <a:t>Sefredaktor</a:t>
            </a:r>
            <a:r>
              <a:rPr lang="cs-CZ" dirty="0"/>
              <a:t> vyhozen </a:t>
            </a:r>
            <a:r>
              <a:rPr lang="en-US" dirty="0"/>
              <a:t>(Peter Doshi)</a:t>
            </a:r>
            <a:endParaRPr lang="cs-CZ" dirty="0"/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ym typeface="Wingdings" panose="05000000000000000000" pitchFamily="2" charset="2"/>
              </a:rPr>
              <a:t>https://www.sciencedirect.com/science/article/pii/S0264410X22010283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Combined, the 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  <a:hlinkClick r:id="rId3" tooltip="Learn more about mRNA vaccines from ScienceDirect's AI-generated Topic Pages"/>
              </a:rPr>
              <a:t>mRNA vaccines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 were associated with an excess risk of serious adverse events of special interest of 12.5 per 10,000 vaccinated</a:t>
            </a:r>
            <a:endParaRPr lang="en-GB" b="0" i="0" dirty="0">
              <a:solidFill>
                <a:srgbClr val="1F1F1F"/>
              </a:solidFill>
              <a:effectLst/>
              <a:latin typeface="ElsevierGulliver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The excess risk of serious adverse events found in our study points to the need for formal harm-benefit analyses, particularly those that are stratified according to risk of serious COVID-19 outcomes.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These analyses will require public release of participant level datasets.</a:t>
            </a:r>
            <a:endParaRPr lang="en-GB" dirty="0">
              <a:sym typeface="Wingdings" panose="05000000000000000000" pitchFamily="2" charset="2"/>
            </a:endParaRPr>
          </a:p>
          <a:p>
            <a:endParaRPr lang="cs-CZ" dirty="0"/>
          </a:p>
          <a:p>
            <a:r>
              <a:rPr lang="en-GB" dirty="0"/>
              <a:t>https://smis-lab.cz/2022/01/16/studie-firmy-pfizer-myty-a-fakta-o-studii-ktera-spustila-celosvetove-ockovani/</a:t>
            </a:r>
          </a:p>
          <a:p>
            <a:r>
              <a:rPr lang="en-GB" dirty="0" err="1"/>
              <a:t>Masivni</a:t>
            </a:r>
            <a:r>
              <a:rPr lang="en-GB" dirty="0"/>
              <a:t> </a:t>
            </a:r>
            <a:r>
              <a:rPr lang="en-GB" dirty="0" err="1"/>
              <a:t>cenzura</a:t>
            </a:r>
            <a:endParaRPr lang="en-GB" dirty="0"/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401A7-C8C9-8A9D-A2FB-0B7A32746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23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ED40A-5B4C-F301-714F-48EF92CA2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19DDE-ABCE-3D1D-9C0F-F119F58F6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4D181-B948-A9DC-311D-1E5BBA93D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Ockovali</a:t>
            </a:r>
            <a:r>
              <a:rPr lang="cs-CZ" dirty="0"/>
              <a:t> se i lidé po </a:t>
            </a:r>
            <a:r>
              <a:rPr lang="cs-CZ" dirty="0" err="1"/>
              <a:t>prodelani</a:t>
            </a:r>
            <a:r>
              <a:rPr lang="cs-CZ" dirty="0"/>
              <a:t>: tam </a:t>
            </a:r>
            <a:r>
              <a:rPr lang="cs-CZ" dirty="0" err="1"/>
              <a:t>nevime</a:t>
            </a:r>
            <a:r>
              <a:rPr lang="cs-CZ" dirty="0"/>
              <a:t> nic</a:t>
            </a:r>
          </a:p>
          <a:p>
            <a:r>
              <a:rPr lang="cs-CZ" dirty="0" err="1"/>
              <a:t>Ockovalo</a:t>
            </a:r>
            <a:r>
              <a:rPr lang="cs-CZ" dirty="0"/>
              <a:t> se po </a:t>
            </a:r>
            <a:r>
              <a:rPr lang="cs-CZ" dirty="0" err="1"/>
              <a:t>nastupu</a:t>
            </a:r>
            <a:r>
              <a:rPr lang="cs-CZ" dirty="0"/>
              <a:t> jiné </a:t>
            </a:r>
            <a:r>
              <a:rPr lang="cs-CZ" dirty="0" err="1"/>
              <a:t>varinaty</a:t>
            </a:r>
            <a:r>
              <a:rPr lang="cs-CZ" dirty="0"/>
              <a:t>: </a:t>
            </a:r>
            <a:r>
              <a:rPr lang="cs-CZ" dirty="0" err="1"/>
              <a:t>nevime</a:t>
            </a:r>
            <a:r>
              <a:rPr lang="cs-CZ" dirty="0"/>
              <a:t> nic</a:t>
            </a:r>
          </a:p>
          <a:p>
            <a:r>
              <a:rPr lang="cs-CZ" dirty="0" err="1"/>
              <a:t>Ockovali</a:t>
            </a:r>
            <a:r>
              <a:rPr lang="cs-CZ" dirty="0"/>
              <a:t> se </a:t>
            </a:r>
            <a:r>
              <a:rPr lang="cs-CZ" dirty="0" err="1"/>
              <a:t>rizikove</a:t>
            </a:r>
            <a:r>
              <a:rPr lang="cs-CZ" dirty="0"/>
              <a:t> skupiny (</a:t>
            </a:r>
            <a:r>
              <a:rPr lang="cs-CZ" dirty="0" err="1"/>
              <a:t>stari</a:t>
            </a:r>
            <a:r>
              <a:rPr lang="cs-CZ" dirty="0"/>
              <a:t> a nemocni): tam </a:t>
            </a:r>
            <a:r>
              <a:rPr lang="cs-CZ" dirty="0" err="1"/>
              <a:t>nevime</a:t>
            </a:r>
            <a:r>
              <a:rPr lang="cs-CZ" dirty="0"/>
              <a:t> nic</a:t>
            </a:r>
          </a:p>
          <a:p>
            <a:r>
              <a:rPr lang="cs-CZ" dirty="0" err="1"/>
              <a:t>Ockovali</a:t>
            </a:r>
            <a:r>
              <a:rPr lang="cs-CZ" dirty="0"/>
              <a:t> se </a:t>
            </a:r>
            <a:r>
              <a:rPr lang="cs-CZ" dirty="0" err="1"/>
              <a:t>deti</a:t>
            </a:r>
            <a:r>
              <a:rPr lang="cs-CZ" dirty="0"/>
              <a:t> : tam </a:t>
            </a:r>
            <a:r>
              <a:rPr lang="cs-CZ" dirty="0" err="1"/>
              <a:t>nevime</a:t>
            </a:r>
            <a:r>
              <a:rPr lang="cs-CZ" dirty="0"/>
              <a:t> nic je to </a:t>
            </a:r>
            <a:r>
              <a:rPr lang="cs-CZ" dirty="0" err="1"/>
              <a:t>zlocin</a:t>
            </a:r>
            <a:r>
              <a:rPr lang="cs-CZ" dirty="0"/>
              <a:t> proti lidskosti</a:t>
            </a:r>
          </a:p>
          <a:p>
            <a:r>
              <a:rPr lang="cs-CZ" dirty="0" err="1"/>
              <a:t>Ockovali</a:t>
            </a:r>
            <a:r>
              <a:rPr lang="cs-CZ" dirty="0"/>
              <a:t> se i </a:t>
            </a:r>
            <a:r>
              <a:rPr lang="cs-CZ" dirty="0" err="1"/>
              <a:t>tehotne</a:t>
            </a:r>
            <a:r>
              <a:rPr lang="cs-CZ" dirty="0"/>
              <a:t> : tam </a:t>
            </a:r>
            <a:r>
              <a:rPr lang="cs-CZ" dirty="0" err="1"/>
              <a:t>nevime</a:t>
            </a:r>
            <a:r>
              <a:rPr lang="cs-CZ" dirty="0"/>
              <a:t> nic je to </a:t>
            </a:r>
            <a:r>
              <a:rPr lang="cs-CZ" dirty="0" err="1"/>
              <a:t>zlocin</a:t>
            </a:r>
            <a:r>
              <a:rPr lang="cs-CZ" dirty="0"/>
              <a:t> proti lidskosti</a:t>
            </a:r>
          </a:p>
          <a:p>
            <a:endParaRPr lang="cs-CZ" dirty="0"/>
          </a:p>
          <a:p>
            <a:r>
              <a:rPr lang="cs-CZ" dirty="0" err="1"/>
              <a:t>Vsichni</a:t>
            </a:r>
            <a:r>
              <a:rPr lang="cs-CZ" dirty="0"/>
              <a:t> do </a:t>
            </a:r>
            <a:r>
              <a:rPr lang="cs-CZ" dirty="0" err="1"/>
              <a:t>nas</a:t>
            </a:r>
            <a:r>
              <a:rPr lang="cs-CZ" dirty="0"/>
              <a:t> valili jak </a:t>
            </a:r>
            <a:r>
              <a:rPr lang="cs-CZ" dirty="0" err="1"/>
              <a:t>umiraji</a:t>
            </a:r>
            <a:r>
              <a:rPr lang="cs-CZ" dirty="0"/>
              <a:t> </a:t>
            </a:r>
            <a:r>
              <a:rPr lang="cs-CZ" dirty="0" err="1"/>
              <a:t>hlavne</a:t>
            </a:r>
            <a:r>
              <a:rPr lang="cs-CZ" dirty="0"/>
              <a:t> </a:t>
            </a:r>
            <a:r>
              <a:rPr lang="cs-CZ" dirty="0" err="1"/>
              <a:t>neockovani</a:t>
            </a:r>
            <a:endParaRPr lang="cs-CZ" dirty="0"/>
          </a:p>
          <a:p>
            <a:r>
              <a:rPr lang="cs-CZ" dirty="0"/>
              <a:t>Jak to teda bylo??</a:t>
            </a:r>
          </a:p>
          <a:p>
            <a:r>
              <a:rPr lang="cs-CZ" dirty="0"/>
              <a:t>Dlouho jsme zadali o data o </a:t>
            </a:r>
            <a:r>
              <a:rPr lang="cs-CZ" dirty="0" err="1"/>
              <a:t>umrtái</a:t>
            </a:r>
            <a:r>
              <a:rPr lang="cs-CZ" dirty="0"/>
              <a:t> dle vakcinačního statutu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64172-2A65-28E1-9690-E35174394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04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https://smis-lab.cz/2021/12/25/umrti-dle-ockovaciho-statutu-v-roce-2021-data-zdravotnich-pojistoven/</a:t>
            </a:r>
          </a:p>
          <a:p>
            <a:endParaRPr lang="en-US" dirty="0"/>
          </a:p>
          <a:p>
            <a:r>
              <a:rPr lang="en-US" dirty="0"/>
              <a:t>Tomas </a:t>
            </a:r>
            <a:r>
              <a:rPr lang="en-US" dirty="0" err="1"/>
              <a:t>Etzler</a:t>
            </a:r>
            <a:r>
              <a:rPr lang="en-US" dirty="0"/>
              <a:t> </a:t>
            </a:r>
            <a:r>
              <a:rPr lang="en-US" dirty="0" err="1"/>
              <a:t>dokonce</a:t>
            </a:r>
            <a:r>
              <a:rPr lang="en-US" dirty="0"/>
              <a:t> </a:t>
            </a:r>
            <a:r>
              <a:rPr lang="en-US" dirty="0" err="1"/>
              <a:t>soudil</a:t>
            </a:r>
            <a:r>
              <a:rPr lang="en-US" dirty="0"/>
              <a:t>, ze </a:t>
            </a:r>
            <a:r>
              <a:rPr lang="en-US" dirty="0" err="1"/>
              <a:t>neockovani</a:t>
            </a:r>
            <a:r>
              <a:rPr lang="en-US" dirty="0"/>
              <a:t> </a:t>
            </a:r>
            <a:r>
              <a:rPr lang="en-US" dirty="0" err="1"/>
              <a:t>neumiraji</a:t>
            </a:r>
            <a:r>
              <a:rPr lang="en-US" dirty="0"/>
              <a:t> DOST </a:t>
            </a:r>
            <a:r>
              <a:rPr lang="en-US" dirty="0" err="1"/>
              <a:t>rychle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F22C-AD0C-4AF2-9AD6-6838A344D3C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7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02AA0-0F20-399E-C9B0-15DB30129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900C6-3A30-90A7-4742-330DD651B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053A2-13CF-6D07-D751-1689E9300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July-Sept 2021 </a:t>
            </a:r>
            <a:r>
              <a:rPr lang="en-US" dirty="0" err="1"/>
              <a:t>asi</a:t>
            </a:r>
            <a:r>
              <a:rPr lang="en-US" dirty="0"/>
              <a:t> 1 </a:t>
            </a:r>
            <a:r>
              <a:rPr lang="en-US" dirty="0" err="1"/>
              <a:t>umrti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s </a:t>
            </a:r>
            <a:r>
              <a:rPr lang="en-US" dirty="0" err="1"/>
              <a:t>covidem</a:t>
            </a:r>
            <a:r>
              <a:rPr lang="en-US" dirty="0"/>
              <a:t> (z 300 </a:t>
            </a:r>
            <a:r>
              <a:rPr lang="en-US" dirty="0" err="1"/>
              <a:t>denne</a:t>
            </a:r>
            <a:r>
              <a:rPr lang="en-US" dirty="0"/>
              <a:t>)</a:t>
            </a:r>
          </a:p>
          <a:p>
            <a:r>
              <a:rPr lang="en-US" dirty="0" err="1"/>
              <a:t>Tohle</a:t>
            </a:r>
            <a:r>
              <a:rPr lang="en-US" dirty="0"/>
              <a:t> </a:t>
            </a:r>
            <a:r>
              <a:rPr lang="en-US" dirty="0" err="1"/>
              <a:t>pochopte</a:t>
            </a:r>
            <a:r>
              <a:rPr lang="en-US" dirty="0"/>
              <a:t>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B8E4E-907B-664C-A674-592A70BFA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F22C-AD0C-4AF2-9AD6-6838A344D3C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70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98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Jste</a:t>
            </a:r>
            <a:r>
              <a:rPr lang="en-US" dirty="0"/>
              <a:t> </a:t>
            </a:r>
            <a:r>
              <a:rPr lang="en-US" dirty="0" err="1"/>
              <a:t>prvni</a:t>
            </a:r>
            <a:r>
              <a:rPr lang="en-US" dirty="0"/>
              <a:t>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tohle</a:t>
            </a:r>
            <a:r>
              <a:rPr lang="en-US" dirty="0"/>
              <a:t> </a:t>
            </a:r>
            <a:r>
              <a:rPr lang="en-US" dirty="0" err="1"/>
              <a:t>vidi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41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Srovnejte</a:t>
            </a:r>
            <a:r>
              <a:rPr lang="en-US" dirty="0"/>
              <a:t> low covid a high covid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81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4032D-FE0D-F9F7-155A-1FA4FDFC0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83BCCF-3D40-CE77-C87D-F0002038F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98369-96F6-F295-FB8D-238CA0F99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Nemame</a:t>
            </a:r>
            <a:r>
              <a:rPr lang="cs-CZ" dirty="0"/>
              <a:t> </a:t>
            </a:r>
            <a:r>
              <a:rPr lang="cs-CZ" dirty="0" err="1"/>
              <a:t>udaje</a:t>
            </a:r>
            <a:r>
              <a:rPr lang="cs-CZ" dirty="0"/>
              <a:t> z RCT, </a:t>
            </a:r>
            <a:r>
              <a:rPr lang="cs-CZ" dirty="0" err="1"/>
              <a:t>kontrolani</a:t>
            </a:r>
            <a:r>
              <a:rPr lang="cs-CZ" dirty="0"/>
              <a:t> skupina </a:t>
            </a:r>
            <a:r>
              <a:rPr lang="cs-CZ" dirty="0" err="1"/>
              <a:t>zamerne</a:t>
            </a:r>
            <a:r>
              <a:rPr lang="cs-CZ" dirty="0"/>
              <a:t> </a:t>
            </a:r>
            <a:r>
              <a:rPr lang="cs-CZ" dirty="0" err="1"/>
              <a:t>znicena</a:t>
            </a:r>
            <a:r>
              <a:rPr lang="en-US" dirty="0"/>
              <a:t>!!</a:t>
            </a:r>
          </a:p>
          <a:p>
            <a:r>
              <a:rPr lang="en-US" dirty="0" err="1"/>
              <a:t>Spolehame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observacni</a:t>
            </a:r>
            <a:r>
              <a:rPr lang="en-US" dirty="0"/>
              <a:t> data</a:t>
            </a:r>
          </a:p>
          <a:p>
            <a:r>
              <a:rPr lang="en-US" dirty="0"/>
              <a:t>Co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rikaji</a:t>
            </a:r>
            <a:r>
              <a:rPr lang="en-US" dirty="0"/>
              <a:t>?</a:t>
            </a:r>
          </a:p>
          <a:p>
            <a:r>
              <a:rPr lang="en-US" dirty="0" err="1"/>
              <a:t>armageddon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B14B9-42CF-1010-178A-7B9FD5829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20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Ceska</a:t>
            </a:r>
            <a:endParaRPr lang="cs-CZ" dirty="0"/>
          </a:p>
          <a:p>
            <a:r>
              <a:rPr lang="en-GB" dirty="0"/>
              <a:t>https://pubmed.ncbi.nlm.nih.gov/38937903/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Danska</a:t>
            </a:r>
            <a:endParaRPr lang="cs-CZ" dirty="0"/>
          </a:p>
          <a:p>
            <a:r>
              <a:rPr lang="en-GB" dirty="0"/>
              <a:t>https://onlinelibrary.wiley.com/doi/10.1111/eci.13998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F22C-AD0C-4AF2-9AD6-6838A344D3C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77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https://ourworldindata.org/excess-mortality-covid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F22C-AD0C-4AF2-9AD6-6838A344D3C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1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678D8-2616-4BC9-8C9D-F8E6B5337E7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365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https://smis-lab.cz/2023/12/18/net-zero/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F22C-AD0C-4AF2-9AD6-6838A344D3C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27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https://smis-lab.cz/2024/01/01/komu-chybi-deti/</a:t>
            </a:r>
          </a:p>
          <a:p>
            <a:endParaRPr lang="en-GB" dirty="0"/>
          </a:p>
          <a:p>
            <a:r>
              <a:rPr lang="en-GB" dirty="0"/>
              <a:t>Bradford Hill criteria</a:t>
            </a:r>
          </a:p>
          <a:p>
            <a:r>
              <a:rPr lang="en-GB" dirty="0"/>
              <a:t>https://smis-lab.cz/2024/05/12/jak-se-kauzalita-vola-tak-se-korelace-ozyva/</a:t>
            </a:r>
          </a:p>
          <a:p>
            <a:r>
              <a:rPr lang="en-GB" dirty="0"/>
              <a:t>https://smis-lab.cz/2024/05/17/jak-se-korelace-vola-tak-se-kauzalita-ozyva/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F22C-AD0C-4AF2-9AD6-6838A344D3C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18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93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Smis-lab.cz</a:t>
            </a:r>
          </a:p>
          <a:p>
            <a:r>
              <a:rPr lang="cs-CZ" dirty="0"/>
              <a:t>Blogosvet.cz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Dzurnal.cz</a:t>
            </a:r>
          </a:p>
          <a:p>
            <a:endParaRPr lang="cs-CZ" dirty="0"/>
          </a:p>
          <a:p>
            <a:r>
              <a:rPr lang="cs-CZ" dirty="0"/>
              <a:t>Mainstream Angeliky </a:t>
            </a:r>
            <a:r>
              <a:rPr lang="cs-CZ" dirty="0" err="1"/>
              <a:t>Bazalove</a:t>
            </a:r>
            <a:endParaRPr lang="cs-CZ" dirty="0"/>
          </a:p>
          <a:p>
            <a:r>
              <a:rPr lang="cs-CZ" dirty="0" err="1"/>
              <a:t>Radio</a:t>
            </a:r>
            <a:r>
              <a:rPr lang="cs-CZ" dirty="0"/>
              <a:t> Universum Martiny </a:t>
            </a:r>
            <a:r>
              <a:rPr lang="cs-CZ" dirty="0" err="1"/>
              <a:t>Kocianove</a:t>
            </a:r>
            <a:endParaRPr lang="cs-CZ" dirty="0"/>
          </a:p>
          <a:p>
            <a:r>
              <a:rPr lang="cs-CZ" dirty="0"/>
              <a:t>Inovace Republiky Robina </a:t>
            </a:r>
            <a:r>
              <a:rPr lang="cs-CZ" dirty="0" err="1"/>
              <a:t>Cumpelika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InFakta</a:t>
            </a:r>
            <a:r>
              <a:rPr lang="cs-CZ" dirty="0"/>
              <a:t> Markety </a:t>
            </a:r>
            <a:r>
              <a:rPr lang="cs-CZ" dirty="0" err="1"/>
              <a:t>Dobiasove</a:t>
            </a: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13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Pripominam</a:t>
            </a:r>
            <a:r>
              <a:rPr lang="cs-CZ" dirty="0"/>
              <a:t> </a:t>
            </a:r>
            <a:r>
              <a:rPr lang="cs-CZ" dirty="0" err="1"/>
              <a:t>reseni</a:t>
            </a:r>
            <a:r>
              <a:rPr lang="cs-CZ" dirty="0"/>
              <a:t> </a:t>
            </a:r>
            <a:r>
              <a:rPr lang="cs-CZ" dirty="0" err="1"/>
              <a:t>problemu</a:t>
            </a:r>
            <a:r>
              <a:rPr lang="cs-CZ" dirty="0"/>
              <a:t> a jak o </a:t>
            </a:r>
            <a:r>
              <a:rPr lang="cs-CZ" dirty="0" err="1"/>
              <a:t>nem</a:t>
            </a:r>
            <a:r>
              <a:rPr lang="cs-CZ" dirty="0"/>
              <a:t> myslet</a:t>
            </a:r>
          </a:p>
          <a:p>
            <a:endParaRPr lang="cs-CZ" dirty="0"/>
          </a:p>
          <a:p>
            <a:r>
              <a:rPr lang="cs-CZ" dirty="0"/>
              <a:t>Všech PCR+ je tedy asi 600 ale z nich jen asi 100 je </a:t>
            </a:r>
            <a:r>
              <a:rPr lang="cs-CZ" dirty="0" err="1"/>
              <a:t>true</a:t>
            </a:r>
            <a:r>
              <a:rPr lang="cs-CZ" dirty="0"/>
              <a:t> positive, 500 je </a:t>
            </a:r>
            <a:r>
              <a:rPr lang="cs-CZ" dirty="0" err="1"/>
              <a:t>false</a:t>
            </a:r>
            <a:r>
              <a:rPr lang="cs-CZ" dirty="0"/>
              <a:t> positive!!</a:t>
            </a:r>
          </a:p>
          <a:p>
            <a:r>
              <a:rPr lang="cs-CZ" dirty="0"/>
              <a:t>Tedy si 17 procent</a:t>
            </a:r>
          </a:p>
          <a:p>
            <a:r>
              <a:rPr lang="cs-CZ" dirty="0"/>
              <a:t>Tohle nikdo za celou dobu nepochopil.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678D8-2616-4BC9-8C9D-F8E6B5337E7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23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Nejdulezitejsi</a:t>
            </a:r>
            <a:r>
              <a:rPr lang="en-US" dirty="0"/>
              <a:t> </a:t>
            </a:r>
            <a:r>
              <a:rPr lang="en-US" dirty="0" err="1"/>
              <a:t>rovnice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svete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Inferenci je </a:t>
            </a:r>
            <a:r>
              <a:rPr lang="cs-CZ" dirty="0" err="1">
                <a:sym typeface="Wingdings" panose="05000000000000000000" pitchFamily="2" charset="2"/>
              </a:rPr>
              <a:t>treba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delat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spravne</a:t>
            </a:r>
            <a:r>
              <a:rPr lang="cs-CZ" dirty="0">
                <a:sym typeface="Wingdings" panose="05000000000000000000" pitchFamily="2" charset="2"/>
              </a:rPr>
              <a:t> to jest </a:t>
            </a:r>
            <a:r>
              <a:rPr lang="cs-CZ" dirty="0" err="1">
                <a:sym typeface="Wingdings" panose="05000000000000000000" pitchFamily="2" charset="2"/>
              </a:rPr>
              <a:t>bayesovsky</a:t>
            </a:r>
            <a:r>
              <a:rPr lang="cs-CZ" dirty="0">
                <a:sym typeface="Wingdings" panose="05000000000000000000" pitchFamily="2" charset="2"/>
              </a:rPr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678D8-2616-4BC9-8C9D-F8E6B5337E7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27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dZurnal</a:t>
            </a:r>
            <a:r>
              <a:rPr lang="en-US" dirty="0"/>
              <a:t> </a:t>
            </a:r>
            <a:r>
              <a:rPr lang="en-US" dirty="0" err="1"/>
              <a:t>mohl</a:t>
            </a:r>
            <a:r>
              <a:rPr lang="en-US" dirty="0"/>
              <a:t> </a:t>
            </a:r>
            <a:r>
              <a:rPr lang="en-US" dirty="0" err="1"/>
              <a:t>byt</a:t>
            </a:r>
            <a:r>
              <a:rPr lang="en-US" dirty="0"/>
              <a:t> </a:t>
            </a:r>
            <a:r>
              <a:rPr lang="en-US" dirty="0" err="1"/>
              <a:t>nejvyznamnejsi</a:t>
            </a:r>
            <a:r>
              <a:rPr lang="en-US" dirty="0"/>
              <a:t> medium,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vychazi</a:t>
            </a:r>
            <a:r>
              <a:rPr lang="en-US" dirty="0"/>
              <a:t> Pravda o </a:t>
            </a:r>
            <a:r>
              <a:rPr lang="en-US" dirty="0" err="1"/>
              <a:t>epidemii</a:t>
            </a:r>
            <a:endParaRPr lang="en-US" dirty="0"/>
          </a:p>
          <a:p>
            <a:r>
              <a:rPr lang="en-US" dirty="0"/>
              <a:t>Pak se ale </a:t>
            </a:r>
            <a:r>
              <a:rPr lang="en-US" dirty="0" err="1"/>
              <a:t>spoluautori</a:t>
            </a:r>
            <a:r>
              <a:rPr lang="en-US" dirty="0"/>
              <a:t> </a:t>
            </a:r>
            <a:r>
              <a:rPr lang="en-US" dirty="0" err="1"/>
              <a:t>lekli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zalozili</a:t>
            </a:r>
            <a:r>
              <a:rPr lang="en-US" dirty="0"/>
              <a:t> SMIS</a:t>
            </a:r>
            <a:endParaRPr lang="cs-CZ" dirty="0"/>
          </a:p>
          <a:p>
            <a:endParaRPr lang="cs-CZ" dirty="0"/>
          </a:p>
          <a:p>
            <a:r>
              <a:rPr lang="en-GB" dirty="0"/>
              <a:t>https://covid-imunita.uzis.cz/index.php?pg=studie-preval-2020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4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 to </a:t>
            </a:r>
            <a:r>
              <a:rPr lang="en-US" dirty="0" err="1"/>
              <a:t>znamena</a:t>
            </a:r>
            <a:r>
              <a:rPr lang="en-US" dirty="0"/>
              <a:t>:</a:t>
            </a:r>
          </a:p>
          <a:p>
            <a:r>
              <a:rPr lang="en-US" dirty="0"/>
              <a:t>Testy </a:t>
            </a:r>
            <a:r>
              <a:rPr lang="en-US" dirty="0" err="1"/>
              <a:t>nefungovaly</a:t>
            </a:r>
            <a:r>
              <a:rPr lang="en-US" dirty="0"/>
              <a:t>: </a:t>
            </a:r>
            <a:r>
              <a:rPr lang="en-US" dirty="0" err="1"/>
              <a:t>specificita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temer</a:t>
            </a:r>
            <a:r>
              <a:rPr lang="en-US" dirty="0"/>
              <a:t> 100%,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sensitivita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blizko</a:t>
            </a:r>
            <a:r>
              <a:rPr lang="en-US" dirty="0"/>
              <a:t> </a:t>
            </a:r>
            <a:r>
              <a:rPr lang="en-US" dirty="0" err="1"/>
              <a:t>nule</a:t>
            </a:r>
            <a:r>
              <a:rPr lang="en-US" dirty="0"/>
              <a:t>.</a:t>
            </a:r>
          </a:p>
          <a:p>
            <a:r>
              <a:rPr lang="en-US" dirty="0"/>
              <a:t>Ani </a:t>
            </a:r>
            <a:r>
              <a:rPr lang="en-US" dirty="0" err="1"/>
              <a:t>jeden</a:t>
            </a:r>
            <a:r>
              <a:rPr lang="en-US" dirty="0"/>
              <a:t> z </a:t>
            </a:r>
            <a:r>
              <a:rPr lang="en-US" dirty="0" err="1"/>
              <a:t>profesoru</a:t>
            </a:r>
            <a:r>
              <a:rPr lang="en-US" dirty="0"/>
              <a:t> </a:t>
            </a:r>
            <a:r>
              <a:rPr lang="en-US" dirty="0" err="1"/>
              <a:t>doktoru</a:t>
            </a:r>
            <a:r>
              <a:rPr lang="en-US" dirty="0"/>
              <a:t> docent a </a:t>
            </a:r>
            <a:r>
              <a:rPr lang="en-US" dirty="0" err="1"/>
              <a:t>knadidatu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toho </a:t>
            </a:r>
            <a:r>
              <a:rPr lang="en-US" dirty="0" err="1"/>
              <a:t>nevsiml</a:t>
            </a:r>
            <a:r>
              <a:rPr lang="en-US" dirty="0"/>
              <a:t>!!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Vsimnete</a:t>
            </a:r>
            <a:r>
              <a:rPr lang="cs-CZ" dirty="0"/>
              <a:t> si </a:t>
            </a:r>
            <a:r>
              <a:rPr lang="cs-CZ" dirty="0" err="1"/>
              <a:t>tri</a:t>
            </a:r>
            <a:r>
              <a:rPr lang="cs-CZ" dirty="0"/>
              <a:t> </a:t>
            </a:r>
            <a:r>
              <a:rPr lang="cs-CZ" dirty="0" err="1"/>
              <a:t>desetinnych</a:t>
            </a:r>
            <a:r>
              <a:rPr lang="cs-CZ" dirty="0"/>
              <a:t> </a:t>
            </a:r>
            <a:r>
              <a:rPr lang="cs-CZ" dirty="0" err="1"/>
              <a:t>mist</a:t>
            </a:r>
            <a:endParaRPr lang="cs-CZ" dirty="0"/>
          </a:p>
          <a:p>
            <a:r>
              <a:rPr lang="cs-CZ" dirty="0" err="1"/>
              <a:t>Vsimnete</a:t>
            </a:r>
            <a:r>
              <a:rPr lang="cs-CZ" dirty="0"/>
              <a:t> si tech „CI“ od nuly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6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3D774-FE3C-81A5-B8DF-058AD78CB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10AD9D-6A60-7637-2087-AA8EB36FE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CDE6E-D8ED-952B-2A7F-901373E39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1.3% by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katastrofa</a:t>
            </a:r>
            <a:r>
              <a:rPr lang="en-US" dirty="0"/>
              <a:t>, </a:t>
            </a:r>
            <a:r>
              <a:rPr lang="en-US" dirty="0" err="1"/>
              <a:t>protoze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dobrovolnici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dirty="0" err="1"/>
              <a:t>mladi</a:t>
            </a:r>
            <a:r>
              <a:rPr lang="en-US" dirty="0"/>
              <a:t>!</a:t>
            </a:r>
            <a:endParaRPr lang="cs-CZ" dirty="0"/>
          </a:p>
          <a:p>
            <a:r>
              <a:rPr lang="cs-CZ" dirty="0"/>
              <a:t>PREVAL </a:t>
            </a:r>
            <a:r>
              <a:rPr lang="cs-CZ" dirty="0" err="1"/>
              <a:t>siroce</a:t>
            </a:r>
            <a:r>
              <a:rPr lang="cs-CZ" dirty="0"/>
              <a:t> </a:t>
            </a:r>
            <a:r>
              <a:rPr lang="cs-CZ" dirty="0" err="1"/>
              <a:t>medialisovan</a:t>
            </a:r>
            <a:r>
              <a:rPr lang="cs-CZ" dirty="0"/>
              <a:t>, televise, noviny … nikdy z toho nebyla publikace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 err="1">
                <a:sym typeface="Wingdings" panose="05000000000000000000" pitchFamily="2" charset="2"/>
              </a:rPr>
              <a:t>Jihoceska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studie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tehdy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jeste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byla</a:t>
            </a:r>
            <a:r>
              <a:rPr lang="en-US" dirty="0">
                <a:sym typeface="Wingdings" panose="05000000000000000000" pitchFamily="2" charset="2"/>
              </a:rPr>
              <a:t> v </a:t>
            </a:r>
            <a:r>
              <a:rPr lang="en-US" dirty="0" err="1">
                <a:sym typeface="Wingdings" panose="05000000000000000000" pitchFamily="2" charset="2"/>
              </a:rPr>
              <a:t>mediich</a:t>
            </a:r>
            <a:r>
              <a:rPr lang="en-US" dirty="0">
                <a:sym typeface="Wingdings" panose="05000000000000000000" pitchFamily="2" charset="2"/>
              </a:rPr>
              <a:t>, ale </a:t>
            </a:r>
            <a:r>
              <a:rPr lang="en-US" dirty="0" err="1">
                <a:sym typeface="Wingdings" panose="05000000000000000000" pitchFamily="2" charset="2"/>
              </a:rPr>
              <a:t>byla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odmitnuta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Hajduchem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Duskem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„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Neviděl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jsem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tu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studii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,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neviděl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jsem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žádnou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publikaci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,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žádnou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metodiku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,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žádný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protokol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. </a:t>
            </a:r>
          </a:p>
          <a:p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Nevím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,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která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akademická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osobnost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stála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v 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čele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studie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. …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chce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se mi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tedy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říct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: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buďme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hodně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opatrní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při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rádoby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siláckých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prohlášeních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,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věda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se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takto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nedělá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 – je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tichá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, 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skromná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, </a:t>
            </a:r>
            <a:r>
              <a:rPr lang="en-GB" b="0" i="0" dirty="0" err="1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nenápadná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“ </a:t>
            </a:r>
            <a:r>
              <a:rPr lang="en-GB" b="0" i="0" u="none" strike="noStrike" baseline="30000" dirty="0">
                <a:solidFill>
                  <a:srgbClr val="007ACC"/>
                </a:solidFill>
                <a:effectLst/>
                <a:latin typeface="Merriweather" panose="00000500000000000000" pitchFamily="2" charset="0"/>
                <a:hlinkClick r:id="rId3"/>
              </a:rPr>
              <a:t>[3]</a:t>
            </a:r>
            <a:r>
              <a:rPr lang="en-GB" b="0" i="0" dirty="0">
                <a:solidFill>
                  <a:srgbClr val="091772"/>
                </a:solidFill>
                <a:effectLst/>
                <a:latin typeface="Merriweather" panose="00000500000000000000" pitchFamily="2" charset="0"/>
              </a:rPr>
              <a:t>.</a:t>
            </a:r>
            <a:r>
              <a:rPr lang="en-US" dirty="0">
                <a:sym typeface="Wingdings" panose="05000000000000000000" pitchFamily="2" charset="2"/>
              </a:rPr>
              <a:t>”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SIRENI POPLASNE ZPRAVY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01486-48FF-53D5-8F0E-8E6DD3DF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0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Kdo byl </a:t>
            </a:r>
            <a:r>
              <a:rPr lang="cs-CZ" dirty="0" err="1"/>
              <a:t>bliz</a:t>
            </a:r>
            <a:r>
              <a:rPr lang="cs-CZ" dirty="0"/>
              <a:t> </a:t>
            </a:r>
          </a:p>
          <a:p>
            <a:r>
              <a:rPr lang="cs-CZ" dirty="0" err="1"/>
              <a:t>Profesori</a:t>
            </a:r>
            <a:r>
              <a:rPr lang="cs-CZ" dirty="0"/>
              <a:t> </a:t>
            </a:r>
            <a:r>
              <a:rPr lang="cs-CZ" dirty="0" err="1"/>
              <a:t>doktori</a:t>
            </a:r>
            <a:r>
              <a:rPr lang="cs-CZ" dirty="0"/>
              <a:t> docenti </a:t>
            </a:r>
            <a:r>
              <a:rPr lang="cs-CZ" dirty="0" err="1"/>
              <a:t>kandidati</a:t>
            </a:r>
            <a:r>
              <a:rPr lang="cs-CZ" dirty="0"/>
              <a:t> </a:t>
            </a:r>
            <a:r>
              <a:rPr lang="cs-CZ" dirty="0" err="1"/>
              <a:t>ved</a:t>
            </a:r>
            <a:r>
              <a:rPr lang="en-US" dirty="0"/>
              <a:t>?</a:t>
            </a:r>
          </a:p>
          <a:p>
            <a:r>
              <a:rPr lang="en-US" dirty="0"/>
              <a:t>Nebo </a:t>
            </a:r>
            <a:r>
              <a:rPr lang="en-US" dirty="0" err="1"/>
              <a:t>desinformatori</a:t>
            </a:r>
            <a:r>
              <a:rPr lang="en-US" dirty="0"/>
              <a:t> z UP?</a:t>
            </a:r>
            <a:endParaRPr lang="cs-CZ" dirty="0"/>
          </a:p>
          <a:p>
            <a:endParaRPr lang="cs-CZ" dirty="0"/>
          </a:p>
          <a:p>
            <a:r>
              <a:rPr lang="en-GB" dirty="0"/>
              <a:t>Ioannidis: https://www.sciencedirect.com/science/article/pii/S001393512201982X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https://www.dzurnal.cz/index.php/2020/07/09/ani-po-ctyrech-mesicich-pandemie-neumime-spravne-testovat/</a:t>
            </a:r>
            <a:endParaRPr lang="cs-CZ" b="0" i="0" dirty="0">
              <a:solidFill>
                <a:srgbClr val="191919"/>
              </a:solidFill>
              <a:effectLst/>
              <a:latin typeface="Lucida Sans" panose="020B0602030504020204" pitchFamily="34" charset="0"/>
            </a:endParaRPr>
          </a:p>
          <a:p>
            <a:endParaRPr lang="cs-CZ" b="0" i="0" dirty="0">
              <a:solidFill>
                <a:srgbClr val="191919"/>
              </a:solidFill>
              <a:effectLst/>
              <a:latin typeface="Lucida Sans" panose="020B0602030504020204" pitchFamily="34" charset="0"/>
            </a:endParaRPr>
          </a:p>
          <a:p>
            <a:r>
              <a:rPr lang="cs-CZ" b="0" i="0" dirty="0" err="1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Pouceni</a:t>
            </a:r>
            <a:r>
              <a:rPr lang="cs-CZ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1.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Musite</a:t>
            </a:r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mit</a:t>
            </a:r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 v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tymu</a:t>
            </a:r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aspon</a:t>
            </a:r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jednoho</a:t>
            </a:r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,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ktery</a:t>
            </a:r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neni</a:t>
            </a:r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 professor, ale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rozumi</a:t>
            </a:r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bayesove</a:t>
            </a:r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vete</a:t>
            </a:r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.</a:t>
            </a:r>
            <a:endParaRPr lang="en-GB" b="0" i="0" dirty="0">
              <a:solidFill>
                <a:srgbClr val="191919"/>
              </a:solidFill>
              <a:effectLst/>
              <a:latin typeface="Lucida Sans" panose="020B0602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94E7-0C3B-4849-8C88-B8A827EA08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5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1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8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95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2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836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2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12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6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4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7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7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9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28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2A58-3E44-41EA-AB29-84BF1B1E5D9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22F41F4-68E5-49A1-816A-90498566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0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is-lab.cz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upol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70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customXml" Target="../ink/ink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4">
            <a:extLst>
              <a:ext uri="{FF2B5EF4-FFF2-40B4-BE49-F238E27FC236}">
                <a16:creationId xmlns:a16="http://schemas.microsoft.com/office/drawing/2014/main" id="{5D46CF75-0FE4-4836-B760-31CA3FCF3990}"/>
              </a:ext>
            </a:extLst>
          </p:cNvPr>
          <p:cNvSpPr txBox="1">
            <a:spLocks/>
          </p:cNvSpPr>
          <p:nvPr/>
        </p:nvSpPr>
        <p:spPr>
          <a:xfrm>
            <a:off x="1915128" y="4300151"/>
            <a:ext cx="10058400" cy="2123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Tomáš Fürst</a:t>
            </a:r>
          </a:p>
          <a:p>
            <a:pPr algn="l"/>
            <a:endParaRPr lang="en-US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Sdru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žení mikrobiologů, imunologů a statistiků SMIS</a:t>
            </a:r>
          </a:p>
          <a:p>
            <a:pPr algn="l"/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j-lt"/>
                <a:hlinkClick r:id="rId3"/>
              </a:rPr>
              <a:t>www.smis-lab.cz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Univerzita Palackého v Olomouci</a:t>
            </a:r>
          </a:p>
          <a:p>
            <a:pPr algn="l"/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j-lt"/>
                <a:hlinkClick r:id="rId4"/>
              </a:rPr>
              <a:t>www.upol.cz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l"/>
            <a:endParaRPr lang="cs-CZ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 descr="Sdružení mikrobiologů, imunologů a statistiků | SMIS">
            <a:extLst>
              <a:ext uri="{FF2B5EF4-FFF2-40B4-BE49-F238E27FC236}">
                <a16:creationId xmlns:a16="http://schemas.microsoft.com/office/drawing/2014/main" id="{CC83AF53-2EEC-4A95-A98E-EE7585E6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68" y="4717022"/>
            <a:ext cx="1312027" cy="6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0F6E8CB-EAED-B3A4-13DD-A820A8187C58}"/>
              </a:ext>
            </a:extLst>
          </p:cNvPr>
          <p:cNvSpPr txBox="1">
            <a:spLocks/>
          </p:cNvSpPr>
          <p:nvPr/>
        </p:nvSpPr>
        <p:spPr>
          <a:xfrm>
            <a:off x="745529" y="734652"/>
            <a:ext cx="5836330" cy="1653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800" b="1" dirty="0"/>
              <a:t>Globální epidemie ztráty soudnosti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95A31-8106-593B-0C37-D4BB156069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142" r="9903" b="12738"/>
          <a:stretch/>
        </p:blipFill>
        <p:spPr>
          <a:xfrm>
            <a:off x="6313709" y="5408383"/>
            <a:ext cx="536300" cy="545299"/>
          </a:xfrm>
          <a:prstGeom prst="rect">
            <a:avLst/>
          </a:prstGeom>
        </p:spPr>
      </p:pic>
      <p:pic>
        <p:nvPicPr>
          <p:cNvPr id="6" name="Picture 2" descr="Angry coronavirus cartoon character Royalty Free Vector">
            <a:extLst>
              <a:ext uri="{FF2B5EF4-FFF2-40B4-BE49-F238E27FC236}">
                <a16:creationId xmlns:a16="http://schemas.microsoft.com/office/drawing/2014/main" id="{6505D869-0012-0128-F415-9EE84A78D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839"/>
          <a:stretch/>
        </p:blipFill>
        <p:spPr bwMode="auto">
          <a:xfrm>
            <a:off x="6998050" y="734652"/>
            <a:ext cx="3941064" cy="3883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9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09C99-44E1-6C24-922F-237C5485C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0073-8340-2373-8293-16643C31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Druhé nedorozumění: Přání otcem myšlenky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DFF0D3-CB2E-2315-CC8F-6C0EC5F68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2093422"/>
            <a:ext cx="8292245" cy="40369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33D915-8F8C-E8F8-48FF-8D4A10F68845}"/>
                  </a:ext>
                </a:extLst>
              </p14:cNvPr>
              <p14:cNvContentPartPr/>
              <p14:nvPr/>
            </p14:nvContentPartPr>
            <p14:xfrm>
              <a:off x="4868387" y="5016882"/>
              <a:ext cx="790560" cy="38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33D915-8F8C-E8F8-48FF-8D4A10F688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4747" y="4908882"/>
                <a:ext cx="898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D2FBB1-26E7-69CE-1CD7-EBE4ECB556AE}"/>
                  </a:ext>
                </a:extLst>
              </p14:cNvPr>
              <p14:cNvContentPartPr/>
              <p14:nvPr/>
            </p14:nvContentPartPr>
            <p14:xfrm>
              <a:off x="2767787" y="5770722"/>
              <a:ext cx="1360080" cy="50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D2FBB1-26E7-69CE-1CD7-EBE4ECB556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4147" y="5662722"/>
                <a:ext cx="1467720" cy="2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492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C5503-0F8D-C60D-FF33-35AD956A3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43628"/>
            <a:ext cx="10905066" cy="5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6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2399E-933A-C910-C3A9-70A2FE1EE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029886"/>
            <a:ext cx="10905066" cy="47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2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A59829-7531-81E0-6ABF-2E873735A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with different colored icons&#10;&#10;Description automatically generated with medium confidence">
            <a:extLst>
              <a:ext uri="{FF2B5EF4-FFF2-40B4-BE49-F238E27FC236}">
                <a16:creationId xmlns:a16="http://schemas.microsoft.com/office/drawing/2014/main" id="{8592FE82-ADCC-B399-477A-6173571D4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2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5DA86-6F97-789F-72B0-8B3EF9BA1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D6A82-AE74-22E4-F734-9240A86E89AD}"/>
              </a:ext>
            </a:extLst>
          </p:cNvPr>
          <p:cNvSpPr txBox="1"/>
          <p:nvPr/>
        </p:nvSpPr>
        <p:spPr>
          <a:xfrm>
            <a:off x="8786492" y="2763657"/>
            <a:ext cx="27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Neil Ferguson: The man who </a:t>
            </a:r>
            <a:br>
              <a:rPr lang="en-US" sz="1400" dirty="0"/>
            </a:br>
            <a:r>
              <a:rPr lang="en-US" sz="1400" dirty="0"/>
              <a:t>blew up the world</a:t>
            </a:r>
            <a:endParaRPr lang="en-GB" sz="1400" dirty="0"/>
          </a:p>
        </p:txBody>
      </p:sp>
      <p:pic>
        <p:nvPicPr>
          <p:cNvPr id="3074" name="Picture 2" descr="Neil Ferguson | Community Jameel">
            <a:extLst>
              <a:ext uri="{FF2B5EF4-FFF2-40B4-BE49-F238E27FC236}">
                <a16:creationId xmlns:a16="http://schemas.microsoft.com/office/drawing/2014/main" id="{0B2A6D19-EE74-2582-11A8-BC781ADE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57" y="786682"/>
            <a:ext cx="1931803" cy="19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84599-F408-C87E-1245-0C5F5DFC4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510" y="763152"/>
            <a:ext cx="5435103" cy="33516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DD0EAD-0E1C-9970-80AB-F813742B7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510" y="4186814"/>
            <a:ext cx="7694188" cy="26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5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30796" y="4609070"/>
            <a:ext cx="7220606" cy="914400"/>
          </a:xfrm>
          <a:prstGeom prst="rect">
            <a:avLst/>
          </a:prstGeom>
          <a:solidFill>
            <a:srgbClr val="A4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B08FB02-86CE-4B8C-9CE5-155D7F532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3" y="37971"/>
            <a:ext cx="8181604" cy="45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03290" y="4609070"/>
            <a:ext cx="7148112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5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Prezentace Prof. Duška ve sněmovně před prodloužením nouzového stavu.</a:t>
            </a:r>
          </a:p>
          <a:p>
            <a:pPr algn="ctr"/>
            <a:endParaRPr lang="cs-CZ" sz="15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cs-CZ" sz="135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Zdroj: TF Úsvit šamanů, </a:t>
            </a:r>
            <a:r>
              <a:rPr lang="cs-CZ" sz="1350" i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dZurnal</a:t>
            </a:r>
            <a:r>
              <a:rPr lang="cs-CZ" sz="135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, 3. 4. 2021</a:t>
            </a:r>
          </a:p>
          <a:p>
            <a:pPr algn="ctr"/>
            <a:endParaRPr lang="cs-CZ" sz="15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CC78F-E58E-B4FF-2FAA-090A628DF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325" y="2693771"/>
            <a:ext cx="3680181" cy="41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6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lex math formulas on a blackboard">
            <a:extLst>
              <a:ext uri="{FF2B5EF4-FFF2-40B4-BE49-F238E27FC236}">
                <a16:creationId xmlns:a16="http://schemas.microsoft.com/office/drawing/2014/main" id="{5F2540DF-6B6B-34FE-4B5B-9D0A4FE25B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8208" b="4737"/>
          <a:stretch/>
        </p:blipFill>
        <p:spPr>
          <a:xfrm>
            <a:off x="0" y="-14758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AF24E-72B4-F7DA-A277-20253884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323" y="135317"/>
            <a:ext cx="9885877" cy="436892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The use of mathematical modelling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for </a:t>
            </a:r>
            <a:r>
              <a:rPr lang="en-US" sz="3200" b="1" dirty="0">
                <a:solidFill>
                  <a:schemeClr val="accent1"/>
                </a:solidFill>
              </a:rPr>
              <a:t>prediction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chemeClr val="accent1"/>
                </a:solidFill>
              </a:rPr>
              <a:t>decision making</a:t>
            </a:r>
            <a:br>
              <a:rPr lang="en-US" sz="3200" b="1" dirty="0">
                <a:solidFill>
                  <a:schemeClr val="accent1"/>
                </a:solidFill>
              </a:rPr>
            </a:br>
            <a:br>
              <a:rPr lang="en-US" sz="3200" b="1" dirty="0"/>
            </a:br>
            <a:r>
              <a:rPr lang="en-US" sz="3200" b="1" dirty="0"/>
              <a:t>in complex systems with feedbacks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the laws of which we do not fully understand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has been </a:t>
            </a:r>
            <a:r>
              <a:rPr lang="en-US" sz="3200" b="1" dirty="0">
                <a:solidFill>
                  <a:schemeClr val="accent1"/>
                </a:solidFill>
              </a:rPr>
              <a:t>completely discredited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327A6-CB5F-C606-E20A-CED2476C3A7B}"/>
              </a:ext>
            </a:extLst>
          </p:cNvPr>
          <p:cNvSpPr txBox="1"/>
          <p:nvPr/>
        </p:nvSpPr>
        <p:spPr>
          <a:xfrm>
            <a:off x="2813771" y="5659961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Just in time …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B16AF-4BB8-03BD-39A3-78C7F98A8F29}"/>
              </a:ext>
            </a:extLst>
          </p:cNvPr>
          <p:cNvSpPr txBox="1"/>
          <p:nvPr/>
        </p:nvSpPr>
        <p:spPr>
          <a:xfrm>
            <a:off x="6492505" y="5649611"/>
            <a:ext cx="2566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 before …</a:t>
            </a:r>
            <a:endParaRPr lang="en-GB" sz="3200" dirty="0"/>
          </a:p>
        </p:txBody>
      </p:sp>
      <p:pic>
        <p:nvPicPr>
          <p:cNvPr id="4100" name="Picture 4" descr="Do Not Touch Sign Royalty-Free Images, Stock Photos &amp; Pictures |  Shutterstock">
            <a:extLst>
              <a:ext uri="{FF2B5EF4-FFF2-40B4-BE49-F238E27FC236}">
                <a16:creationId xmlns:a16="http://schemas.microsoft.com/office/drawing/2014/main" id="{D9B845CE-AF91-9A18-EAAB-CB4B497AF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88" y="498836"/>
            <a:ext cx="2076207" cy="20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2ED5F-1FAD-7B08-5FBF-56443F7C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ultimate disaster of mathematical modelling in the 21</a:t>
            </a:r>
            <a:r>
              <a:rPr lang="en-US" b="1" baseline="30000" dirty="0"/>
              <a:t>st </a:t>
            </a:r>
            <a:r>
              <a:rPr lang="en-US" b="1" dirty="0"/>
              <a:t>century</a:t>
            </a:r>
            <a:endParaRPr lang="en-GB" b="1" baseline="30000" dirty="0"/>
          </a:p>
        </p:txBody>
      </p:sp>
      <p:pic>
        <p:nvPicPr>
          <p:cNvPr id="3076" name="Picture 4" descr="Global warming png images | PNG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r="1" b="1"/>
          <a:stretch/>
        </p:blipFill>
        <p:spPr bwMode="auto">
          <a:xfrm>
            <a:off x="7399702" y="2490130"/>
            <a:ext cx="4375837" cy="3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mpty words': Climate activist Greta Thunberg condemns world leaders - ABC  list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r="18199" b="-1"/>
          <a:stretch/>
        </p:blipFill>
        <p:spPr bwMode="auto">
          <a:xfrm>
            <a:off x="2672931" y="2490129"/>
            <a:ext cx="4375836" cy="3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97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A897B-A275-7E48-6D0B-C30726B0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2F63-9275-6E34-1F02-6C62A259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cs-CZ" b="1" dirty="0" err="1"/>
              <a:t>řetí</a:t>
            </a:r>
            <a:r>
              <a:rPr lang="cs-CZ" b="1" dirty="0"/>
              <a:t> nedorozumění: Očkovací </a:t>
            </a:r>
            <a:r>
              <a:rPr lang="en-US" b="1" dirty="0"/>
              <a:t>A</a:t>
            </a:r>
            <a:r>
              <a:rPr lang="cs-CZ" b="1" dirty="0" err="1"/>
              <a:t>rmageddon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644FF-8F8A-DA90-C454-2392C88C7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Všem dětem na prvním stupni dám stejný test z matiky</a:t>
            </a:r>
          </a:p>
          <a:p>
            <a:r>
              <a:rPr lang="cs-CZ" dirty="0"/>
              <a:t>Výsledek testu bude dobře korelovat s číslem boty</a:t>
            </a:r>
          </a:p>
          <a:p>
            <a:r>
              <a:rPr lang="cs-CZ" dirty="0"/>
              <a:t>Když dám dětem větší boty, zlepší se jejich výsledky v testu?</a:t>
            </a:r>
          </a:p>
          <a:p>
            <a:r>
              <a:rPr lang="cs-CZ" b="1" dirty="0" err="1"/>
              <a:t>Randomized</a:t>
            </a:r>
            <a:r>
              <a:rPr lang="cs-CZ" b="1" dirty="0"/>
              <a:t> </a:t>
            </a:r>
            <a:r>
              <a:rPr lang="cs-CZ" b="1" dirty="0" err="1"/>
              <a:t>Control</a:t>
            </a:r>
            <a:r>
              <a:rPr lang="cs-CZ" b="1" dirty="0"/>
              <a:t> Trial</a:t>
            </a:r>
            <a:r>
              <a:rPr lang="cs-CZ" dirty="0"/>
              <a:t> je zlatý standard kauzální inference</a:t>
            </a:r>
            <a:endParaRPr lang="en-GB" dirty="0"/>
          </a:p>
        </p:txBody>
      </p:sp>
      <p:pic>
        <p:nvPicPr>
          <p:cNvPr id="1026" name="Picture 2" descr="3,663 Cartoon Big Shoes Royalty-Free Photos and Stock Images | Shutterstock">
            <a:extLst>
              <a:ext uri="{FF2B5EF4-FFF2-40B4-BE49-F238E27FC236}">
                <a16:creationId xmlns:a16="http://schemas.microsoft.com/office/drawing/2014/main" id="{3E697B03-A0B2-24D8-F7B3-5922B2538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71" y="4151869"/>
            <a:ext cx="2184057" cy="218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2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80F47-A4B2-0C90-F2D4-97C98283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RCT pro Comirnaty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D59B3-FFBD-0A4C-67B8-86F3DE261D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787611"/>
                <a:ext cx="8915400" cy="3777622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Prosp. randomizovaná placebem kontrolovaná dvojitě zaslepená studie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Asi 22 tisíc lidí v každé větvi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Endpoint = symptomatic infection</a:t>
                </a:r>
                <a:r>
                  <a:rPr lang="cs-CZ" dirty="0"/>
                  <a:t> </a:t>
                </a:r>
                <a:r>
                  <a:rPr lang="cs-CZ" dirty="0" err="1"/>
                  <a:t>confirmed</a:t>
                </a:r>
                <a:r>
                  <a:rPr lang="cs-CZ" dirty="0"/>
                  <a:t> by PCR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8 případů v aktivní větvi a 162 v kontrolní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EER </a:t>
                </a:r>
                <a:r>
                  <a:rPr lang="en-US" dirty="0"/>
                  <a:t>= 8 / 22 000, CER = 162 / 22 000</a:t>
                </a:r>
                <a:br>
                  <a:rPr lang="en-US" dirty="0"/>
                </a:br>
                <a:br>
                  <a:rPr lang="cs-CZ" dirty="0"/>
                </a:b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𝑨𝑹𝑹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𝑪𝑬𝑹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𝑬𝑬𝑹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cs-CZ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</a:t>
                </a:r>
                <a:r>
                  <a:rPr lang="cs-CZ" dirty="0"/>
                  <a:t>ž bylo veřejnosti presentováno jako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𝑹𝑹𝑹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𝑪𝑬𝑹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𝑬𝑬𝑹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𝑪𝑬𝑹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D59B3-FFBD-0A4C-67B8-86F3DE261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787611"/>
                <a:ext cx="8915400" cy="3777622"/>
              </a:xfrm>
              <a:blipFill>
                <a:blip r:embed="rId3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0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1F24-1A5F-0846-BB33-5DF38C06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Prvn</a:t>
            </a:r>
            <a:r>
              <a:rPr lang="cs-CZ" b="1" dirty="0"/>
              <a:t>í </a:t>
            </a:r>
            <a:r>
              <a:rPr lang="en-US" b="1" dirty="0" err="1"/>
              <a:t>nedorozum</a:t>
            </a:r>
            <a:r>
              <a:rPr lang="cs-CZ" b="1" dirty="0" err="1"/>
              <a:t>ění</a:t>
            </a:r>
            <a:r>
              <a:rPr lang="cs-CZ" b="1" dirty="0"/>
              <a:t>: Smrtnost</a:t>
            </a:r>
            <a:endParaRPr lang="en-GB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288CE-7C7A-06FD-80CC-BAFE7FE4D9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18510" y="1756625"/>
                <a:ext cx="8915400" cy="4477265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Aneb jak jsou důležité správné definice</a:t>
                </a:r>
              </a:p>
              <a:p>
                <a:r>
                  <a:rPr lang="cs-CZ" dirty="0"/>
                  <a:t>Case Fatality </a:t>
                </a:r>
                <a:r>
                  <a:rPr lang="cs-CZ" dirty="0" err="1"/>
                  <a:t>Rate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𝐶𝐹𝑅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𝑑𝑒𝑎𝑡h𝑠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𝑐𝑜𝑣𝑖𝑑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𝒅𝒆𝒕𝒆𝒄𝒕𝒆𝒅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𝑐𝑜𝑣𝑖𝑑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𝑐𝑎𝑠𝑒𝑠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r>
                  <a:rPr lang="en-GB" dirty="0"/>
                  <a:t>Infection Fatality Rate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𝑑𝑒𝑎𝑡h𝑠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𝑐𝑜𝑣𝑖𝑑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𝒂𝒍𝒍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𝑐𝑜𝑣𝑖𝑑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𝑐𝑎𝑠𝑒𝑠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r>
                  <a:rPr lang="en-GB" dirty="0"/>
                  <a:t>Na </a:t>
                </a:r>
                <a:r>
                  <a:rPr lang="en-GB" dirty="0" err="1"/>
                  <a:t>ja</a:t>
                </a:r>
                <a:r>
                  <a:rPr lang="cs-CZ" dirty="0" err="1"/>
                  <a:t>ře</a:t>
                </a:r>
                <a:r>
                  <a:rPr lang="cs-CZ" dirty="0"/>
                  <a:t> 2020 bylo kriticky důležité znát IFR</a:t>
                </a:r>
              </a:p>
              <a:p>
                <a:r>
                  <a:rPr lang="en-GB" dirty="0"/>
                  <a:t>OWD </a:t>
                </a:r>
                <a:r>
                  <a:rPr lang="en-GB" dirty="0" err="1"/>
                  <a:t>ke</a:t>
                </a:r>
                <a:r>
                  <a:rPr lang="en-GB" dirty="0"/>
                  <a:t> </a:t>
                </a:r>
                <a:r>
                  <a:rPr lang="en-GB" dirty="0" err="1"/>
                  <a:t>konci</a:t>
                </a:r>
                <a:r>
                  <a:rPr lang="en-GB" dirty="0"/>
                  <a:t> </a:t>
                </a:r>
                <a:r>
                  <a:rPr lang="cs-CZ" dirty="0"/>
                  <a:t>června 2020: 340 mrtvých na 15 tisíc PCR+	</a:t>
                </a:r>
                <a:r>
                  <a:rPr lang="cs-CZ" b="1" dirty="0">
                    <a:solidFill>
                      <a:srgbClr val="FF0000"/>
                    </a:solidFill>
                  </a:rPr>
                  <a:t>CFR </a:t>
                </a:r>
                <a:r>
                  <a:rPr lang="en-US" b="1" dirty="0">
                    <a:solidFill>
                      <a:srgbClr val="FF0000"/>
                    </a:solidFill>
                  </a:rPr>
                  <a:t>= 2.3%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Jak</a:t>
                </a:r>
                <a:r>
                  <a:rPr lang="cs-CZ" b="1" dirty="0">
                    <a:solidFill>
                      <a:srgbClr val="FF0000"/>
                    </a:solidFill>
                  </a:rPr>
                  <a:t>á je IFR? </a:t>
                </a:r>
                <a:r>
                  <a:rPr lang="cs-CZ" b="1" dirty="0">
                    <a:solidFill>
                      <a:schemeClr val="tx1"/>
                    </a:solidFill>
                  </a:rPr>
                  <a:t>SEROPREVALENČNÍ STUDIE</a:t>
                </a:r>
                <a:r>
                  <a:rPr lang="en-US" b="1" dirty="0">
                    <a:solidFill>
                      <a:schemeClr val="tx1"/>
                    </a:solidFill>
                  </a:rPr>
                  <a:t>!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288CE-7C7A-06FD-80CC-BAFE7FE4D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8510" y="1756625"/>
                <a:ext cx="8915400" cy="4477265"/>
              </a:xfrm>
              <a:blipFill>
                <a:blip r:embed="rId3"/>
                <a:stretch>
                  <a:fillRect l="-479" t="-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813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5953A-CCD1-1B4C-E0B1-04180C402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A0CC-F800-6C7D-49AB-1CD412CE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RCT pro Comirnaty: Co v</a:t>
            </a:r>
            <a:r>
              <a:rPr lang="cs-CZ" b="1" dirty="0" err="1"/>
              <a:t>íme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16568-F267-EB02-1589-3BF45E2FD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147" y="1441622"/>
            <a:ext cx="8915400" cy="144985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cs-CZ" dirty="0"/>
              <a:t>účastníků nebylo vůbec testováno PCR</a:t>
            </a:r>
            <a:r>
              <a:rPr lang="en-US" dirty="0"/>
              <a:t>!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Kontrolní skupina byla po 2.5 měsících naočkována účinnou látkou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Podvody a záhadné mizení pacientů</a:t>
            </a:r>
            <a:r>
              <a:rPr lang="en-US" dirty="0"/>
              <a:t>!</a:t>
            </a:r>
            <a:endParaRPr lang="cs-CZ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98C8C-8280-F0ED-C190-A80165D45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78" y="2891481"/>
            <a:ext cx="6808690" cy="150281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C7ABE-59D2-867B-10A2-DC226A65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363" y="3366122"/>
            <a:ext cx="5903405" cy="28677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D25386-F43A-196B-09A9-7DAACFBD1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242" y="2570205"/>
            <a:ext cx="4223459" cy="4085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11648-F2BF-2D99-8757-5D71C3714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515" y="3267017"/>
            <a:ext cx="4547407" cy="296687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588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F4C4F-183F-A084-FA6A-6B1453EB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5FD4-3322-1904-9DBB-40E975FA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</a:t>
            </a:r>
            <a:r>
              <a:rPr lang="en-US" b="1" dirty="0" err="1"/>
              <a:t>kdybychom</a:t>
            </a:r>
            <a:r>
              <a:rPr lang="en-US" b="1" dirty="0"/>
              <a:t> </a:t>
            </a:r>
            <a:r>
              <a:rPr lang="en-US" b="1" dirty="0" err="1"/>
              <a:t>registra</a:t>
            </a:r>
            <a:r>
              <a:rPr lang="cs-CZ" b="1" dirty="0"/>
              <a:t>ční studii věřili</a:t>
            </a:r>
            <a:r>
              <a:rPr lang="en-US" b="1" dirty="0"/>
              <a:t> …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F94D-5708-643A-6F57-DF07B9E8A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87611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Téměř nikdo ještě neměl protilátky z prodělání</a:t>
            </a:r>
          </a:p>
          <a:p>
            <a:r>
              <a:rPr lang="cs-CZ" dirty="0"/>
              <a:t>Vakcína byla proti </a:t>
            </a:r>
            <a:r>
              <a:rPr lang="cs-CZ" dirty="0" err="1"/>
              <a:t>wuhanské</a:t>
            </a:r>
            <a:r>
              <a:rPr lang="cs-CZ" dirty="0"/>
              <a:t> variantě</a:t>
            </a:r>
          </a:p>
          <a:p>
            <a:r>
              <a:rPr lang="cs-CZ" dirty="0"/>
              <a:t>Testováno na zdravých (mladších dospělých)</a:t>
            </a:r>
          </a:p>
          <a:p>
            <a:r>
              <a:rPr lang="cs-CZ" dirty="0"/>
              <a:t>Děti byly vyloučené</a:t>
            </a:r>
          </a:p>
          <a:p>
            <a:r>
              <a:rPr lang="cs-CZ" dirty="0"/>
              <a:t>Těhotné byly vyloučeny</a:t>
            </a:r>
          </a:p>
          <a:p>
            <a:endParaRPr lang="cs-CZ" dirty="0"/>
          </a:p>
          <a:p>
            <a:r>
              <a:rPr lang="cs-CZ" b="1" dirty="0"/>
              <a:t>Od začátku vakcinační kampaně nemáme informace o účinnosti a bezpečnosti z RCT, ale z </a:t>
            </a:r>
            <a:r>
              <a:rPr lang="cs-CZ" b="1" dirty="0">
                <a:solidFill>
                  <a:schemeClr val="accent1"/>
                </a:solidFill>
              </a:rPr>
              <a:t>observačních studií</a:t>
            </a:r>
          </a:p>
          <a:p>
            <a:endParaRPr lang="cs-CZ" b="1" dirty="0"/>
          </a:p>
          <a:p>
            <a:r>
              <a:rPr lang="cs-CZ" b="1" dirty="0"/>
              <a:t>Vzpomeňte si na velikost bot a výsledky testů z matematiky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57607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iagram, design&#10;&#10;Description automatically generated">
            <a:extLst>
              <a:ext uri="{FF2B5EF4-FFF2-40B4-BE49-F238E27FC236}">
                <a16:creationId xmlns:a16="http://schemas.microsoft.com/office/drawing/2014/main" id="{4262A085-FCEB-462E-7A09-ED3478840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0" y="1565144"/>
            <a:ext cx="9951740" cy="3727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FC72CD-8A07-7CCD-A34B-B11DB8B2A797}"/>
              </a:ext>
            </a:extLst>
          </p:cNvPr>
          <p:cNvSpPr/>
          <p:nvPr/>
        </p:nvSpPr>
        <p:spPr>
          <a:xfrm>
            <a:off x="4515557" y="1565144"/>
            <a:ext cx="1580444" cy="291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6111DE-2009-99E5-018A-CC0931176F52}"/>
              </a:ext>
            </a:extLst>
          </p:cNvPr>
          <p:cNvSpPr/>
          <p:nvPr/>
        </p:nvSpPr>
        <p:spPr>
          <a:xfrm>
            <a:off x="8748888" y="1565143"/>
            <a:ext cx="2573867" cy="372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15B01-F2D0-17B2-BFED-2D0DB6AE6DF4}"/>
              </a:ext>
            </a:extLst>
          </p:cNvPr>
          <p:cNvSpPr/>
          <p:nvPr/>
        </p:nvSpPr>
        <p:spPr>
          <a:xfrm>
            <a:off x="3905956" y="2923822"/>
            <a:ext cx="2190044" cy="2369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B039C-CD91-34F9-EC07-554073510039}"/>
              </a:ext>
            </a:extLst>
          </p:cNvPr>
          <p:cNvSpPr txBox="1"/>
          <p:nvPr/>
        </p:nvSpPr>
        <p:spPr>
          <a:xfrm>
            <a:off x="2163196" y="442291"/>
            <a:ext cx="7707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Data </a:t>
            </a:r>
            <a:r>
              <a:rPr lang="en-US" sz="2800" b="1" dirty="0"/>
              <a:t>VZP </a:t>
            </a:r>
            <a:r>
              <a:rPr lang="cs-CZ" sz="2800" b="1" dirty="0"/>
              <a:t>získaná dle 106</a:t>
            </a:r>
            <a:r>
              <a:rPr lang="en-US" sz="2800" b="1" dirty="0"/>
              <a:t>: </a:t>
            </a:r>
            <a:br>
              <a:rPr lang="cs-CZ" sz="2800" b="1" dirty="0"/>
            </a:br>
            <a:r>
              <a:rPr lang="cs-CZ" sz="2800" b="1" dirty="0"/>
              <a:t>Celková mortalita dle vakcinačního statutu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C8F30-367D-D61C-2ACF-0B287380711D}"/>
              </a:ext>
            </a:extLst>
          </p:cNvPr>
          <p:cNvSpPr txBox="1"/>
          <p:nvPr/>
        </p:nvSpPr>
        <p:spPr>
          <a:xfrm rot="16200000">
            <a:off x="5091306" y="3136612"/>
            <a:ext cx="24361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Unvaccinated : vaccinated</a:t>
            </a:r>
          </a:p>
          <a:p>
            <a:r>
              <a:rPr lang="en-US" sz="1600" dirty="0"/>
              <a:t>All cause mortality ratio [1]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7DAC3-7BE0-AAFE-803A-79F1157550D3}"/>
              </a:ext>
            </a:extLst>
          </p:cNvPr>
          <p:cNvSpPr txBox="1"/>
          <p:nvPr/>
        </p:nvSpPr>
        <p:spPr>
          <a:xfrm>
            <a:off x="1907182" y="5605626"/>
            <a:ext cx="9164688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000" b="1" dirty="0"/>
              <a:t>Hurá: Očkování funguje, neočkovaní během covidu umírají násobně víc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678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55221-4279-02E3-C7FF-CEFEE0E3B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iagram, design&#10;&#10;Description automatically generated">
            <a:extLst>
              <a:ext uri="{FF2B5EF4-FFF2-40B4-BE49-F238E27FC236}">
                <a16:creationId xmlns:a16="http://schemas.microsoft.com/office/drawing/2014/main" id="{7124CBB7-79C9-D427-E409-25DFAB3C7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0" y="1565144"/>
            <a:ext cx="9951740" cy="3727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07D548-2A82-6F39-D083-30B6F2E2870C}"/>
              </a:ext>
            </a:extLst>
          </p:cNvPr>
          <p:cNvSpPr txBox="1"/>
          <p:nvPr/>
        </p:nvSpPr>
        <p:spPr>
          <a:xfrm>
            <a:off x="2163196" y="442291"/>
            <a:ext cx="7707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Data </a:t>
            </a:r>
            <a:r>
              <a:rPr lang="en-US" sz="2800" b="1" dirty="0"/>
              <a:t>VZP </a:t>
            </a:r>
            <a:r>
              <a:rPr lang="cs-CZ" sz="2800" b="1" dirty="0"/>
              <a:t>získaná dle 106</a:t>
            </a:r>
            <a:r>
              <a:rPr lang="en-US" sz="2800" b="1" dirty="0"/>
              <a:t>: </a:t>
            </a:r>
            <a:br>
              <a:rPr lang="cs-CZ" sz="2800" b="1" dirty="0"/>
            </a:br>
            <a:r>
              <a:rPr lang="cs-CZ" sz="2800" b="1" dirty="0"/>
              <a:t>Celková mortalita dle vakcinačního statutu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AC68D-7EEC-594F-67D7-33A3635FD756}"/>
              </a:ext>
            </a:extLst>
          </p:cNvPr>
          <p:cNvSpPr txBox="1"/>
          <p:nvPr/>
        </p:nvSpPr>
        <p:spPr>
          <a:xfrm rot="16200000">
            <a:off x="5091306" y="3136612"/>
            <a:ext cx="24361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Unvaccinated : vaccinated</a:t>
            </a:r>
          </a:p>
          <a:p>
            <a:r>
              <a:rPr lang="en-US" sz="1600" dirty="0"/>
              <a:t>All cause mortality ratio [1]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39815C-F000-1571-3ACB-135036997523}"/>
              </a:ext>
            </a:extLst>
          </p:cNvPr>
          <p:cNvSpPr txBox="1"/>
          <p:nvPr/>
        </p:nvSpPr>
        <p:spPr>
          <a:xfrm>
            <a:off x="2907790" y="5642696"/>
            <a:ext cx="621836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000" b="1" dirty="0"/>
              <a:t>Jejda: Mimo covid umírají neočkovaní ještě víc!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683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FF11E9-C197-99C0-8268-F8CFD2B8E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0" y="1597761"/>
            <a:ext cx="10424359" cy="46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25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646BA-FA43-D76E-2526-88338C16DF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CB5E81-9509-6BCB-C427-4941384BB8C5}"/>
              </a:ext>
            </a:extLst>
          </p:cNvPr>
          <p:cNvSpPr txBox="1"/>
          <p:nvPr/>
        </p:nvSpPr>
        <p:spPr>
          <a:xfrm rot="20830927">
            <a:off x="1848684" y="2828836"/>
            <a:ext cx="8494634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/>
              <a:t>Observační data neposkytují evidenci, </a:t>
            </a:r>
            <a:br>
              <a:rPr lang="cs-CZ" sz="2400" b="1" dirty="0"/>
            </a:br>
            <a:r>
              <a:rPr lang="cs-CZ" sz="2400" b="1" dirty="0"/>
              <a:t>že očkování proti covidu chrání před úmrtím s covidem.</a:t>
            </a:r>
          </a:p>
          <a:p>
            <a:pPr algn="ctr"/>
            <a:r>
              <a:rPr lang="cs-CZ" sz="2400" b="1" dirty="0"/>
              <a:t>Spíše naopak!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341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D388A-DE7E-108D-F72D-39D2D17221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EF380-48FE-7ACA-0388-26B84EE91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746" y="3521880"/>
            <a:ext cx="4741734" cy="3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43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8A880-7D56-4A7C-FA1E-ABC385660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2944"/>
            <a:ext cx="12192000" cy="41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42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A92C7-A50A-BD8F-754C-EDC3BEACC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B584-4C89-078B-CB4A-874B1D0B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391" y="290478"/>
            <a:ext cx="5921352" cy="1280890"/>
          </a:xfrm>
        </p:spPr>
        <p:txBody>
          <a:bodyPr/>
          <a:lstStyle/>
          <a:p>
            <a:r>
              <a:rPr lang="cs-CZ" b="1" dirty="0"/>
              <a:t>Bezpečnost mRNA vakcín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C85E9C-C912-7DFC-8295-DCF69E51A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130" y="1264555"/>
            <a:ext cx="11504612" cy="556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02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A765F-E966-7E26-186F-81316FD67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63" y="0"/>
            <a:ext cx="88128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DCA01-D91B-7051-E65D-17139C511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35" y="4543074"/>
            <a:ext cx="5824865" cy="19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2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Řečová bublina: obdélníkový bublinový popisek se zakulacenými rohy 12">
            <a:extLst>
              <a:ext uri="{FF2B5EF4-FFF2-40B4-BE49-F238E27FC236}">
                <a16:creationId xmlns:a16="http://schemas.microsoft.com/office/drawing/2014/main" id="{36CB30F4-214E-4AD9-A69B-CC093380D797}"/>
              </a:ext>
            </a:extLst>
          </p:cNvPr>
          <p:cNvSpPr/>
          <p:nvPr/>
        </p:nvSpPr>
        <p:spPr>
          <a:xfrm>
            <a:off x="6235701" y="355600"/>
            <a:ext cx="5708856" cy="1007547"/>
          </a:xfrm>
          <a:prstGeom prst="wedgeRoundRectCallout">
            <a:avLst>
              <a:gd name="adj1" fmla="val 1254"/>
              <a:gd name="adj2" fmla="val 1838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PRAVDĚPODOBNOST, ŽE </a:t>
            </a:r>
            <a:r>
              <a:rPr lang="cs-CZ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NEMOCNÝ</a:t>
            </a:r>
            <a:r>
              <a:rPr lang="cs-CZ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BUDE MÍT TEST </a:t>
            </a:r>
            <a:r>
              <a:rPr lang="cs-CZ" sz="2400" b="1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POZITIVNÍ</a:t>
            </a:r>
          </a:p>
        </p:txBody>
      </p:sp>
      <p:sp>
        <p:nvSpPr>
          <p:cNvPr id="14" name="Řečová bublina: obdélníkový bublinový popisek se zakulacenými rohy 13">
            <a:extLst>
              <a:ext uri="{FF2B5EF4-FFF2-40B4-BE49-F238E27FC236}">
                <a16:creationId xmlns:a16="http://schemas.microsoft.com/office/drawing/2014/main" id="{B6033843-FE38-4859-A673-29CE1C96FBDF}"/>
              </a:ext>
            </a:extLst>
          </p:cNvPr>
          <p:cNvSpPr/>
          <p:nvPr/>
        </p:nvSpPr>
        <p:spPr>
          <a:xfrm>
            <a:off x="6235700" y="5594282"/>
            <a:ext cx="5708855" cy="1015663"/>
          </a:xfrm>
          <a:prstGeom prst="wedgeRoundRectCallout">
            <a:avLst>
              <a:gd name="adj1" fmla="val 2882"/>
              <a:gd name="adj2" fmla="val -1723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PRAVDĚPODOBNOST, ŽE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ZDRAVÝ </a:t>
            </a:r>
            <a:r>
              <a:rPr lang="cs-CZ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BUDE MÍT TEST </a:t>
            </a:r>
            <a:r>
              <a:rPr lang="cs-CZ" sz="2400" b="1" u="sng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NEGATIVNÍ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F87E93F-1818-437F-A01C-F8C227609081}"/>
              </a:ext>
            </a:extLst>
          </p:cNvPr>
          <p:cNvSpPr txBox="1"/>
          <p:nvPr/>
        </p:nvSpPr>
        <p:spPr>
          <a:xfrm>
            <a:off x="6172740" y="1910565"/>
            <a:ext cx="294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P(T</a:t>
            </a:r>
            <a:r>
              <a:rPr lang="cs-CZ" sz="5400" baseline="30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cs-CZ" sz="5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∣D</a:t>
            </a:r>
            <a:r>
              <a:rPr lang="cs-CZ" sz="5400" baseline="30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cs-CZ" sz="5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F968B97-09C0-4E6B-8A64-40C04636B74A}"/>
              </a:ext>
            </a:extLst>
          </p:cNvPr>
          <p:cNvSpPr txBox="1"/>
          <p:nvPr/>
        </p:nvSpPr>
        <p:spPr>
          <a:xfrm>
            <a:off x="6184333" y="4158750"/>
            <a:ext cx="283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P(T</a:t>
            </a:r>
            <a:r>
              <a:rPr lang="cs-CZ" sz="5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</a:t>
            </a:r>
            <a:r>
              <a:rPr lang="cs-CZ" sz="5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∣D</a:t>
            </a:r>
            <a:r>
              <a:rPr lang="cs-CZ" sz="5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</a:t>
            </a:r>
            <a:r>
              <a:rPr lang="cs-CZ" sz="5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25" name="Řečová bublina: obdélníkový bublinový popisek se zakulacenými rohy 24">
            <a:extLst>
              <a:ext uri="{FF2B5EF4-FFF2-40B4-BE49-F238E27FC236}">
                <a16:creationId xmlns:a16="http://schemas.microsoft.com/office/drawing/2014/main" id="{B1E516AB-F089-47A6-8F5B-0C7114EFE8C9}"/>
              </a:ext>
            </a:extLst>
          </p:cNvPr>
          <p:cNvSpPr/>
          <p:nvPr/>
        </p:nvSpPr>
        <p:spPr>
          <a:xfrm>
            <a:off x="117496" y="5425636"/>
            <a:ext cx="5076804" cy="1184309"/>
          </a:xfrm>
          <a:prstGeom prst="wedgeRoundRectCallout">
            <a:avLst>
              <a:gd name="adj1" fmla="val 17450"/>
              <a:gd name="adj2" fmla="val -3477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PRAVDĚPODOBNOST, ŽE </a:t>
            </a:r>
            <a:r>
              <a:rPr lang="cs-CZ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ČLOVĚK S POZITIVNÍM TESTEM </a:t>
            </a:r>
            <a:r>
              <a:rPr lang="cs-CZ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JE </a:t>
            </a:r>
            <a:r>
              <a:rPr lang="cs-CZ" sz="2400" b="1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NEMOCNÝ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1EACA73-0E35-4087-B777-05509A34EDF0}"/>
              </a:ext>
            </a:extLst>
          </p:cNvPr>
          <p:cNvSpPr txBox="1"/>
          <p:nvPr/>
        </p:nvSpPr>
        <p:spPr>
          <a:xfrm>
            <a:off x="132079" y="4400845"/>
            <a:ext cx="288665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P(D</a:t>
            </a:r>
            <a:r>
              <a:rPr lang="cs-CZ" sz="5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cs-CZ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∣T</a:t>
            </a:r>
            <a:r>
              <a:rPr lang="cs-CZ" sz="5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cs-CZ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49C6F793-B45F-42A0-9E8D-7BAFE8972061}"/>
              </a:ext>
            </a:extLst>
          </p:cNvPr>
          <p:cNvSpPr txBox="1"/>
          <p:nvPr/>
        </p:nvSpPr>
        <p:spPr>
          <a:xfrm>
            <a:off x="6049627" y="2531645"/>
            <a:ext cx="329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senzitivita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002EC603-C48B-46E2-902A-1D9A96089EB1}"/>
              </a:ext>
            </a:extLst>
          </p:cNvPr>
          <p:cNvSpPr txBox="1"/>
          <p:nvPr/>
        </p:nvSpPr>
        <p:spPr>
          <a:xfrm>
            <a:off x="6096000" y="3609309"/>
            <a:ext cx="2894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specificita</a:t>
            </a:r>
          </a:p>
        </p:txBody>
      </p:sp>
      <p:pic>
        <p:nvPicPr>
          <p:cNvPr id="5122" name="Picture 2" descr="Image result for sick person silhouette">
            <a:extLst>
              <a:ext uri="{FF2B5EF4-FFF2-40B4-BE49-F238E27FC236}">
                <a16:creationId xmlns:a16="http://schemas.microsoft.com/office/drawing/2014/main" id="{FDD86A95-0058-420B-B008-6FB3A9F6D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77" b="94231" l="1846" r="32154">
                        <a14:foregroundMark x1="28308" y1="4077" x2="21846" y2="15000"/>
                        <a14:foregroundMark x1="28692" y1="94231" x2="18923" y2="86077"/>
                        <a14:foregroundMark x1="1846" y1="22385" x2="3692" y2="22615"/>
                      </a14:backgroundRemoval>
                    </a14:imgEffect>
                    <a14:imgEffect>
                      <a14:artisticLineDrawing trans="47000" pencilSize="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238"/>
          <a:stretch/>
        </p:blipFill>
        <p:spPr bwMode="auto">
          <a:xfrm>
            <a:off x="2583148" y="1108559"/>
            <a:ext cx="1659666" cy="46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Šipka: obousměrná svislá 18">
            <a:extLst>
              <a:ext uri="{FF2B5EF4-FFF2-40B4-BE49-F238E27FC236}">
                <a16:creationId xmlns:a16="http://schemas.microsoft.com/office/drawing/2014/main" id="{D359B013-CC81-43A6-A11C-4C0EF3BF2555}"/>
              </a:ext>
            </a:extLst>
          </p:cNvPr>
          <p:cNvSpPr/>
          <p:nvPr/>
        </p:nvSpPr>
        <p:spPr>
          <a:xfrm rot="3821572">
            <a:off x="3648321" y="910121"/>
            <a:ext cx="574157" cy="4797813"/>
          </a:xfrm>
          <a:prstGeom prst="up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0" name="Kříž 19">
            <a:extLst>
              <a:ext uri="{FF2B5EF4-FFF2-40B4-BE49-F238E27FC236}">
                <a16:creationId xmlns:a16="http://schemas.microsoft.com/office/drawing/2014/main" id="{C601BDDD-42CF-43A4-94D4-31EE5B4BF25D}"/>
              </a:ext>
            </a:extLst>
          </p:cNvPr>
          <p:cNvSpPr/>
          <p:nvPr/>
        </p:nvSpPr>
        <p:spPr>
          <a:xfrm>
            <a:off x="3412981" y="532559"/>
            <a:ext cx="574157" cy="576000"/>
          </a:xfrm>
          <a:prstGeom prst="plus">
            <a:avLst>
              <a:gd name="adj" fmla="val 38044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7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B3B05-528E-72F4-9DC4-2B581DE9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40" b="149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04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19396-9211-7361-1E0B-97520BA21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11" y="1309817"/>
            <a:ext cx="8891846" cy="5548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E39F6-401E-B358-D2EF-1E62C32E9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986" y="295573"/>
            <a:ext cx="5940271" cy="12739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BBF29-A925-FFBD-6845-C174F7B47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489" y="356367"/>
            <a:ext cx="1648178" cy="8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18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BC224-619A-CCD2-9185-4DE6BC550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286" y="1556951"/>
            <a:ext cx="10012704" cy="5059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C32949-F821-5B4F-C28E-2CFC0D7AB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37" y="387415"/>
            <a:ext cx="6510339" cy="137059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6E31CF-43CF-FB09-047E-252CABCB1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812" y="394461"/>
            <a:ext cx="1648178" cy="8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51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7236-71A8-0294-CDCD-D28979D4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</a:t>
            </a:r>
            <a:r>
              <a:rPr lang="cs-CZ" b="1" dirty="0" err="1"/>
              <a:t>ísto</a:t>
            </a:r>
            <a:r>
              <a:rPr lang="cs-CZ" b="1" dirty="0"/>
              <a:t> poděkování za pozornost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8F0C5-4D28-5023-2BEF-3A09C1B7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7629826" cy="3760573"/>
          </a:xfrm>
        </p:spPr>
        <p:txBody>
          <a:bodyPr/>
          <a:lstStyle/>
          <a:p>
            <a:r>
              <a:rPr lang="cs-CZ" dirty="0"/>
              <a:t>Selhání západní medicíny </a:t>
            </a:r>
          </a:p>
          <a:p>
            <a:r>
              <a:rPr lang="cs-CZ" dirty="0"/>
              <a:t>Selhání exekutivy, legislativy i soudní moci</a:t>
            </a:r>
          </a:p>
          <a:p>
            <a:r>
              <a:rPr lang="cs-CZ" dirty="0"/>
              <a:t>Selhání médií</a:t>
            </a:r>
          </a:p>
          <a:p>
            <a:r>
              <a:rPr lang="cs-CZ" dirty="0"/>
              <a:t>Kolosální selhání akademické půdy</a:t>
            </a:r>
          </a:p>
          <a:p>
            <a:endParaRPr lang="cs-CZ" dirty="0"/>
          </a:p>
          <a:p>
            <a:r>
              <a:rPr lang="cs-CZ" dirty="0"/>
              <a:t>Teď jsme v poločase: </a:t>
            </a:r>
            <a:r>
              <a:rPr lang="cs-CZ" b="1" dirty="0"/>
              <a:t>Velké Covidové Ticho</a:t>
            </a:r>
          </a:p>
          <a:p>
            <a:endParaRPr lang="cs-CZ" dirty="0"/>
          </a:p>
          <a:p>
            <a:r>
              <a:rPr lang="cs-CZ" dirty="0"/>
              <a:t>Zanedlouho přijde </a:t>
            </a:r>
            <a:r>
              <a:rPr lang="cs-CZ" b="1" dirty="0"/>
              <a:t>Vyšetřování Zločinů </a:t>
            </a:r>
            <a:r>
              <a:rPr lang="cs-CZ" b="1" dirty="0" err="1"/>
              <a:t>Covidismu</a:t>
            </a:r>
            <a:endParaRPr lang="en-GB" b="1" dirty="0"/>
          </a:p>
        </p:txBody>
      </p:sp>
      <p:pic>
        <p:nvPicPr>
          <p:cNvPr id="4" name="Picture 2" descr="Angry coronavirus cartoon character Royalty Free Vector">
            <a:extLst>
              <a:ext uri="{FF2B5EF4-FFF2-40B4-BE49-F238E27FC236}">
                <a16:creationId xmlns:a16="http://schemas.microsoft.com/office/drawing/2014/main" id="{1F16C890-2E3C-A2EC-3B18-9A899D409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839"/>
          <a:stretch/>
        </p:blipFill>
        <p:spPr bwMode="auto">
          <a:xfrm>
            <a:off x="8616785" y="1610995"/>
            <a:ext cx="2800858" cy="2759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69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FF69A-DF4B-05F0-CC02-DAC868D7C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3" y="1481425"/>
            <a:ext cx="5925377" cy="5106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BA507-894E-6C46-9D55-4B8997D28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099" y="1481425"/>
            <a:ext cx="5673815" cy="51306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B2C5FA6-7B0A-3300-D486-2A9BBC43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255" y="661180"/>
            <a:ext cx="8911687" cy="1280890"/>
          </a:xfrm>
        </p:spPr>
        <p:txBody>
          <a:bodyPr/>
          <a:lstStyle/>
          <a:p>
            <a:r>
              <a:rPr lang="cs-CZ" b="1" dirty="0"/>
              <a:t>Já jsem připraven. Přidejte se.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4581C-EBB3-5604-8A75-B47329EC5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521" y="332565"/>
            <a:ext cx="1826393" cy="8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5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371AEC0-C788-2A3C-E96A-A3A587139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5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84215BD9-F04C-4EE0-A2BA-2B001ADCF4D6}"/>
              </a:ext>
            </a:extLst>
          </p:cNvPr>
          <p:cNvSpPr txBox="1"/>
          <p:nvPr/>
        </p:nvSpPr>
        <p:spPr>
          <a:xfrm>
            <a:off x="6040820" y="5671347"/>
            <a:ext cx="2644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D75E87-3FD8-4315-B802-6DF2D667ADD4}"/>
              </a:ext>
            </a:extLst>
          </p:cNvPr>
          <p:cNvSpPr txBox="1"/>
          <p:nvPr/>
        </p:nvSpPr>
        <p:spPr>
          <a:xfrm>
            <a:off x="9189621" y="5671347"/>
            <a:ext cx="311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9405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C885ABC-3501-49BB-B31B-4F598E889C62}"/>
              </a:ext>
            </a:extLst>
          </p:cNvPr>
          <p:cNvSpPr txBox="1"/>
          <p:nvPr/>
        </p:nvSpPr>
        <p:spPr>
          <a:xfrm>
            <a:off x="2887839" y="5671347"/>
            <a:ext cx="220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826A48E-46A2-4FDD-8209-3D86B0FBA0DC}"/>
              </a:ext>
            </a:extLst>
          </p:cNvPr>
          <p:cNvSpPr txBox="1"/>
          <p:nvPr/>
        </p:nvSpPr>
        <p:spPr>
          <a:xfrm>
            <a:off x="-165794" y="5671347"/>
            <a:ext cx="220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3B778042-54DD-48D2-9D09-387D4618435A}"/>
              </a:ext>
            </a:extLst>
          </p:cNvPr>
          <p:cNvGrpSpPr/>
          <p:nvPr/>
        </p:nvGrpSpPr>
        <p:grpSpPr>
          <a:xfrm>
            <a:off x="3445642" y="222176"/>
            <a:ext cx="5161598" cy="1614324"/>
            <a:chOff x="3445642" y="222176"/>
            <a:chExt cx="5161598" cy="1614324"/>
          </a:xfrm>
        </p:grpSpPr>
        <p:pic>
          <p:nvPicPr>
            <p:cNvPr id="6" name="Picture 2" descr="Silhouette of a group of friends Free Vector">
              <a:extLst>
                <a:ext uri="{FF2B5EF4-FFF2-40B4-BE49-F238E27FC236}">
                  <a16:creationId xmlns:a16="http://schemas.microsoft.com/office/drawing/2014/main" id="{760D9B4C-DD1B-4458-A59B-65DA7619B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939" y="222176"/>
              <a:ext cx="1472121" cy="101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8607675B-6538-4B15-AE10-B9C746F7512E}"/>
                </a:ext>
              </a:extLst>
            </p:cNvPr>
            <p:cNvSpPr txBox="1"/>
            <p:nvPr/>
          </p:nvSpPr>
          <p:spPr>
            <a:xfrm>
              <a:off x="3445642" y="636171"/>
              <a:ext cx="51615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7200" dirty="0"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  <a:r>
                <a:rPr lang="en-US" sz="7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cs-CZ" sz="7200" dirty="0">
                  <a:latin typeface="Cambria" panose="02040503050406030204" pitchFamily="18" charset="0"/>
                  <a:ea typeface="Cambria" panose="02040503050406030204" pitchFamily="18" charset="0"/>
                </a:rPr>
                <a:t>000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D60E2FA7-3BA5-4922-8399-A65016F2DFE2}"/>
              </a:ext>
            </a:extLst>
          </p:cNvPr>
          <p:cNvGrpSpPr/>
          <p:nvPr/>
        </p:nvGrpSpPr>
        <p:grpSpPr>
          <a:xfrm>
            <a:off x="1717849" y="1449690"/>
            <a:ext cx="3955822" cy="1582607"/>
            <a:chOff x="1717849" y="1449690"/>
            <a:chExt cx="3955822" cy="1582607"/>
          </a:xfrm>
        </p:grpSpPr>
        <p:sp>
          <p:nvSpPr>
            <p:cNvPr id="19" name="Šipka: doprava 18">
              <a:extLst>
                <a:ext uri="{FF2B5EF4-FFF2-40B4-BE49-F238E27FC236}">
                  <a16:creationId xmlns:a16="http://schemas.microsoft.com/office/drawing/2014/main" id="{58B895DF-F5EF-493E-9926-F770DBCE41B7}"/>
                </a:ext>
              </a:extLst>
            </p:cNvPr>
            <p:cNvSpPr/>
            <p:nvPr/>
          </p:nvSpPr>
          <p:spPr>
            <a:xfrm rot="8574471">
              <a:off x="3131912" y="1449690"/>
              <a:ext cx="2541759" cy="206167"/>
            </a:xfrm>
            <a:prstGeom prst="rightArrow">
              <a:avLst/>
            </a:prstGeom>
            <a:gradFill flip="none" rotWithShape="1">
              <a:gsLst>
                <a:gs pos="11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rgbClr val="33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CB9F114E-ADE8-42A0-9641-0C762E85C41E}"/>
                </a:ext>
              </a:extLst>
            </p:cNvPr>
            <p:cNvSpPr txBox="1"/>
            <p:nvPr/>
          </p:nvSpPr>
          <p:spPr>
            <a:xfrm>
              <a:off x="1717849" y="1831968"/>
              <a:ext cx="2203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7200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cs-CZ" sz="7200" i="1" baseline="30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cs-CZ" sz="7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C5E85EAA-D35E-4F0D-9F04-AC0CCB1A0C4B}"/>
              </a:ext>
            </a:extLst>
          </p:cNvPr>
          <p:cNvGrpSpPr/>
          <p:nvPr/>
        </p:nvGrpSpPr>
        <p:grpSpPr>
          <a:xfrm>
            <a:off x="5844684" y="881397"/>
            <a:ext cx="4979134" cy="2150900"/>
            <a:chOff x="5844684" y="881397"/>
            <a:chExt cx="4979134" cy="2150900"/>
          </a:xfrm>
        </p:grpSpPr>
        <p:sp>
          <p:nvSpPr>
            <p:cNvPr id="9" name="Šipka: doprava 8">
              <a:extLst>
                <a:ext uri="{FF2B5EF4-FFF2-40B4-BE49-F238E27FC236}">
                  <a16:creationId xmlns:a16="http://schemas.microsoft.com/office/drawing/2014/main" id="{B38C670C-7E31-42B0-8912-8185AEA473BD}"/>
                </a:ext>
              </a:extLst>
            </p:cNvPr>
            <p:cNvSpPr/>
            <p:nvPr/>
          </p:nvSpPr>
          <p:spPr>
            <a:xfrm rot="1963447">
              <a:off x="5844684" y="881397"/>
              <a:ext cx="3383631" cy="1420997"/>
            </a:xfrm>
            <a:prstGeom prst="rightArrow">
              <a:avLst>
                <a:gd name="adj1" fmla="val 71858"/>
                <a:gd name="adj2" fmla="val 44000"/>
              </a:avLst>
            </a:prstGeom>
            <a:gradFill flip="none" rotWithShape="1">
              <a:gsLst>
                <a:gs pos="11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rgbClr val="33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E97E288C-B6B6-42F8-B0C5-9C8EBD0B61BF}"/>
                </a:ext>
              </a:extLst>
            </p:cNvPr>
            <p:cNvSpPr txBox="1"/>
            <p:nvPr/>
          </p:nvSpPr>
          <p:spPr>
            <a:xfrm>
              <a:off x="8620368" y="1831968"/>
              <a:ext cx="2203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7200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cs-CZ" sz="7200" i="1" baseline="300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rPr>
                <a:t></a:t>
              </a:r>
              <a:endParaRPr lang="cs-CZ" sz="7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1D096911-70A4-4866-8CA5-AEFD3DEDCB2D}"/>
              </a:ext>
            </a:extLst>
          </p:cNvPr>
          <p:cNvGrpSpPr/>
          <p:nvPr/>
        </p:nvGrpSpPr>
        <p:grpSpPr>
          <a:xfrm>
            <a:off x="3220099" y="2712770"/>
            <a:ext cx="1508476" cy="3392064"/>
            <a:chOff x="3220099" y="2712770"/>
            <a:chExt cx="1508476" cy="3392064"/>
          </a:xfrm>
        </p:grpSpPr>
        <p:sp>
          <p:nvSpPr>
            <p:cNvPr id="10" name="Šipka: doprava 9">
              <a:extLst>
                <a:ext uri="{FF2B5EF4-FFF2-40B4-BE49-F238E27FC236}">
                  <a16:creationId xmlns:a16="http://schemas.microsoft.com/office/drawing/2014/main" id="{A93FB77D-5254-49C7-8A56-2FF1DA5A1327}"/>
                </a:ext>
              </a:extLst>
            </p:cNvPr>
            <p:cNvSpPr/>
            <p:nvPr/>
          </p:nvSpPr>
          <p:spPr>
            <a:xfrm rot="3785805">
              <a:off x="2052303" y="3880566"/>
              <a:ext cx="2541759" cy="206167"/>
            </a:xfrm>
            <a:prstGeom prst="rightArrow">
              <a:avLst/>
            </a:prstGeom>
            <a:gradFill flip="none" rotWithShape="1">
              <a:gsLst>
                <a:gs pos="11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rgbClr val="33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DAAC4615-8EF9-4011-A147-D6C369283334}"/>
                </a:ext>
              </a:extLst>
            </p:cNvPr>
            <p:cNvSpPr txBox="1"/>
            <p:nvPr/>
          </p:nvSpPr>
          <p:spPr>
            <a:xfrm>
              <a:off x="3315380" y="4904505"/>
              <a:ext cx="14131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7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cs-CZ" sz="7200" b="1" baseline="30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cs-CZ" sz="7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7BB4073C-7254-4C52-ACF9-33F5DF210BFA}"/>
              </a:ext>
            </a:extLst>
          </p:cNvPr>
          <p:cNvGrpSpPr/>
          <p:nvPr/>
        </p:nvGrpSpPr>
        <p:grpSpPr>
          <a:xfrm>
            <a:off x="6918369" y="2218095"/>
            <a:ext cx="2142363" cy="3886739"/>
            <a:chOff x="6918369" y="2218095"/>
            <a:chExt cx="2142363" cy="3886739"/>
          </a:xfrm>
        </p:grpSpPr>
        <p:sp>
          <p:nvSpPr>
            <p:cNvPr id="17" name="Šipka: doprava 16">
              <a:extLst>
                <a:ext uri="{FF2B5EF4-FFF2-40B4-BE49-F238E27FC236}">
                  <a16:creationId xmlns:a16="http://schemas.microsoft.com/office/drawing/2014/main" id="{5F99971F-C860-47BE-8D8D-563F38F2B91F}"/>
                </a:ext>
              </a:extLst>
            </p:cNvPr>
            <p:cNvSpPr/>
            <p:nvPr/>
          </p:nvSpPr>
          <p:spPr>
            <a:xfrm rot="7270411">
              <a:off x="7313161" y="3303918"/>
              <a:ext cx="2833393" cy="661748"/>
            </a:xfrm>
            <a:prstGeom prst="rightArrow">
              <a:avLst/>
            </a:prstGeom>
            <a:gradFill flip="none" rotWithShape="1">
              <a:gsLst>
                <a:gs pos="11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rgbClr val="33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5A4D7A4B-897C-48B4-8F57-0693FF746FB8}"/>
                </a:ext>
              </a:extLst>
            </p:cNvPr>
            <p:cNvSpPr txBox="1"/>
            <p:nvPr/>
          </p:nvSpPr>
          <p:spPr>
            <a:xfrm>
              <a:off x="6918369" y="4904505"/>
              <a:ext cx="14131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7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cs-CZ" sz="7200" b="1" baseline="30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cs-CZ" sz="7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21C96B23-7504-4DB8-B284-6F61D3989905}"/>
              </a:ext>
            </a:extLst>
          </p:cNvPr>
          <p:cNvGrpSpPr/>
          <p:nvPr/>
        </p:nvGrpSpPr>
        <p:grpSpPr>
          <a:xfrm>
            <a:off x="393969" y="2611047"/>
            <a:ext cx="1528544" cy="3504014"/>
            <a:chOff x="393969" y="2611047"/>
            <a:chExt cx="1528544" cy="3504014"/>
          </a:xfrm>
        </p:grpSpPr>
        <p:sp>
          <p:nvSpPr>
            <p:cNvPr id="12" name="Šipka: doprava 11">
              <a:extLst>
                <a:ext uri="{FF2B5EF4-FFF2-40B4-BE49-F238E27FC236}">
                  <a16:creationId xmlns:a16="http://schemas.microsoft.com/office/drawing/2014/main" id="{CD74B06F-5EF8-4214-91F2-2F7A8038796E}"/>
                </a:ext>
              </a:extLst>
            </p:cNvPr>
            <p:cNvSpPr/>
            <p:nvPr/>
          </p:nvSpPr>
          <p:spPr>
            <a:xfrm rot="7033117">
              <a:off x="589945" y="3820238"/>
              <a:ext cx="2541759" cy="123377"/>
            </a:xfrm>
            <a:prstGeom prst="rightArrow">
              <a:avLst/>
            </a:prstGeom>
            <a:gradFill flip="none" rotWithShape="1">
              <a:gsLst>
                <a:gs pos="11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rgbClr val="33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84871273-5EB1-4F6E-BEF4-5F7CA8DC8367}"/>
                </a:ext>
              </a:extLst>
            </p:cNvPr>
            <p:cNvSpPr txBox="1"/>
            <p:nvPr/>
          </p:nvSpPr>
          <p:spPr>
            <a:xfrm>
              <a:off x="393969" y="4914732"/>
              <a:ext cx="14131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72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cs-CZ" sz="7200" b="1" baseline="300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rPr>
                <a:t></a:t>
              </a:r>
              <a:endParaRPr lang="cs-CZ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A81D4B2B-4D4F-45F0-B2DD-36D5D049512A}"/>
              </a:ext>
            </a:extLst>
          </p:cNvPr>
          <p:cNvGrpSpPr/>
          <p:nvPr/>
        </p:nvGrpSpPr>
        <p:grpSpPr>
          <a:xfrm>
            <a:off x="9267169" y="2476791"/>
            <a:ext cx="2186713" cy="3638270"/>
            <a:chOff x="9267169" y="2476791"/>
            <a:chExt cx="2186713" cy="3638270"/>
          </a:xfrm>
        </p:grpSpPr>
        <p:sp>
          <p:nvSpPr>
            <p:cNvPr id="16" name="Šipka: doprava 15">
              <a:extLst>
                <a:ext uri="{FF2B5EF4-FFF2-40B4-BE49-F238E27FC236}">
                  <a16:creationId xmlns:a16="http://schemas.microsoft.com/office/drawing/2014/main" id="{FA84F1B0-AA20-4EAC-B7F2-3D65B1CD0CE8}"/>
                </a:ext>
              </a:extLst>
            </p:cNvPr>
            <p:cNvSpPr/>
            <p:nvPr/>
          </p:nvSpPr>
          <p:spPr>
            <a:xfrm rot="4220786">
              <a:off x="8674114" y="3069846"/>
              <a:ext cx="2833393" cy="1647284"/>
            </a:xfrm>
            <a:prstGeom prst="rightArrow">
              <a:avLst/>
            </a:prstGeom>
            <a:gradFill flip="none" rotWithShape="1">
              <a:gsLst>
                <a:gs pos="11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rgbClr val="33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FBA3F999-38A2-43FE-839B-790F5C743E30}"/>
                </a:ext>
              </a:extLst>
            </p:cNvPr>
            <p:cNvSpPr txBox="1"/>
            <p:nvPr/>
          </p:nvSpPr>
          <p:spPr>
            <a:xfrm>
              <a:off x="10040687" y="4914732"/>
              <a:ext cx="14131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72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cs-CZ" sz="7200" b="1" baseline="300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rPr>
                <a:t></a:t>
              </a:r>
              <a:endParaRPr lang="cs-CZ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C55CF8C-833F-46CB-BCEC-449C2EDD0217}"/>
              </a:ext>
            </a:extLst>
          </p:cNvPr>
          <p:cNvSpPr txBox="1"/>
          <p:nvPr/>
        </p:nvSpPr>
        <p:spPr>
          <a:xfrm>
            <a:off x="1100566" y="3680301"/>
            <a:ext cx="33780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senzitivita 97 %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41DEC76-AD01-4FA7-8DAC-39642C7A88D7}"/>
              </a:ext>
            </a:extLst>
          </p:cNvPr>
          <p:cNvSpPr txBox="1"/>
          <p:nvPr/>
        </p:nvSpPr>
        <p:spPr>
          <a:xfrm>
            <a:off x="8020649" y="3683759"/>
            <a:ext cx="34332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specificita 95 %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F8BB90BE-F331-436A-AEA7-CB5E948F1644}"/>
              </a:ext>
            </a:extLst>
          </p:cNvPr>
          <p:cNvSpPr txBox="1"/>
          <p:nvPr/>
        </p:nvSpPr>
        <p:spPr>
          <a:xfrm>
            <a:off x="3896201" y="1592768"/>
            <a:ext cx="4269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prevalence 1%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2A25212-417C-4A85-8752-76EB8F5E9900}"/>
              </a:ext>
            </a:extLst>
          </p:cNvPr>
          <p:cNvSpPr txBox="1"/>
          <p:nvPr/>
        </p:nvSpPr>
        <p:spPr>
          <a:xfrm>
            <a:off x="1385501" y="2557916"/>
            <a:ext cx="220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83F16EC2-DEC6-4457-AD72-605DADE2045D}"/>
              </a:ext>
            </a:extLst>
          </p:cNvPr>
          <p:cNvSpPr txBox="1"/>
          <p:nvPr/>
        </p:nvSpPr>
        <p:spPr>
          <a:xfrm>
            <a:off x="7410493" y="2611737"/>
            <a:ext cx="4269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7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7200" dirty="0"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40742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6BF60F0F-C1BE-4326-811A-8BAF66CE14F4}"/>
                  </a:ext>
                </a:extLst>
              </p:cNvPr>
              <p:cNvSpPr txBox="1"/>
              <p:nvPr/>
            </p:nvSpPr>
            <p:spPr>
              <a:xfrm>
                <a:off x="0" y="2294939"/>
                <a:ext cx="12192000" cy="14713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cs-CZ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cs-CZ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cs-CZ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cs-CZ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cs-CZ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cs-CZ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cs-CZ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cs-CZ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cs-CZ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cs-CZ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cs-CZ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cs-CZ" sz="2800" dirty="0">
                  <a:solidFill>
                    <a:schemeClr val="tx1"/>
                  </a:solidFill>
                </a:endParaRPr>
              </a:p>
              <a:p>
                <a:endParaRPr lang="cs-CZ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6BF60F0F-C1BE-4326-811A-8BAF66CE1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94939"/>
                <a:ext cx="12192000" cy="1471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kupina 2">
            <a:extLst>
              <a:ext uri="{FF2B5EF4-FFF2-40B4-BE49-F238E27FC236}">
                <a16:creationId xmlns:a16="http://schemas.microsoft.com/office/drawing/2014/main" id="{136E2176-F85B-433A-ACDF-AE34A72FC4F5}"/>
              </a:ext>
            </a:extLst>
          </p:cNvPr>
          <p:cNvGrpSpPr/>
          <p:nvPr/>
        </p:nvGrpSpPr>
        <p:grpSpPr>
          <a:xfrm>
            <a:off x="6549752" y="878515"/>
            <a:ext cx="3696608" cy="655320"/>
            <a:chOff x="4731112" y="797235"/>
            <a:chExt cx="3696608" cy="655320"/>
          </a:xfrm>
        </p:grpSpPr>
        <p:sp>
          <p:nvSpPr>
            <p:cNvPr id="2" name="Řečová bublina: obdélníkový bublinový popisek se zakulacenými rohy 1">
              <a:extLst>
                <a:ext uri="{FF2B5EF4-FFF2-40B4-BE49-F238E27FC236}">
                  <a16:creationId xmlns:a16="http://schemas.microsoft.com/office/drawing/2014/main" id="{E6210452-A1B2-4BD3-A8DD-89A8FDCE0B86}"/>
                </a:ext>
              </a:extLst>
            </p:cNvPr>
            <p:cNvSpPr/>
            <p:nvPr/>
          </p:nvSpPr>
          <p:spPr>
            <a:xfrm>
              <a:off x="4872536" y="797235"/>
              <a:ext cx="3555184" cy="655320"/>
            </a:xfrm>
            <a:prstGeom prst="wedgeRoundRectCallout">
              <a:avLst>
                <a:gd name="adj1" fmla="val 56194"/>
                <a:gd name="adj2" fmla="val 88081"/>
                <a:gd name="adj3" fmla="val 16667"/>
              </a:avLst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334A16B9-57B8-41BD-AD3B-2382CD76310F}"/>
                </a:ext>
              </a:extLst>
            </p:cNvPr>
            <p:cNvSpPr txBox="1"/>
            <p:nvPr/>
          </p:nvSpPr>
          <p:spPr>
            <a:xfrm>
              <a:off x="4731112" y="867780"/>
              <a:ext cx="369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rgbClr val="002060"/>
                  </a:solidFill>
                </a:rPr>
                <a:t>skutečně pozitivní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112F7FAE-6086-4C0B-8A3A-F34BEB662833}"/>
              </a:ext>
            </a:extLst>
          </p:cNvPr>
          <p:cNvGrpSpPr/>
          <p:nvPr/>
        </p:nvGrpSpPr>
        <p:grpSpPr>
          <a:xfrm>
            <a:off x="7920944" y="4429054"/>
            <a:ext cx="3696608" cy="725864"/>
            <a:chOff x="4731112" y="797235"/>
            <a:chExt cx="3696608" cy="655320"/>
          </a:xfrm>
        </p:grpSpPr>
        <p:sp>
          <p:nvSpPr>
            <p:cNvPr id="22" name="Řečová bublina: obdélníkový bublinový popisek se zakulacenými rohy 21">
              <a:extLst>
                <a:ext uri="{FF2B5EF4-FFF2-40B4-BE49-F238E27FC236}">
                  <a16:creationId xmlns:a16="http://schemas.microsoft.com/office/drawing/2014/main" id="{B432F155-0FDE-4AFD-88B6-1D1B962B3314}"/>
                </a:ext>
              </a:extLst>
            </p:cNvPr>
            <p:cNvSpPr/>
            <p:nvPr/>
          </p:nvSpPr>
          <p:spPr>
            <a:xfrm>
              <a:off x="4872536" y="797235"/>
              <a:ext cx="3555184" cy="655320"/>
            </a:xfrm>
            <a:prstGeom prst="wedgeRoundRectCallout">
              <a:avLst>
                <a:gd name="adj1" fmla="val 13612"/>
                <a:gd name="adj2" fmla="val -192044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53F5C646-D412-414C-9B58-AE146D10451C}"/>
                </a:ext>
              </a:extLst>
            </p:cNvPr>
            <p:cNvSpPr txBox="1"/>
            <p:nvPr/>
          </p:nvSpPr>
          <p:spPr>
            <a:xfrm>
              <a:off x="4731112" y="867780"/>
              <a:ext cx="3474720" cy="472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rgbClr val="002060"/>
                  </a:solidFill>
                </a:rPr>
                <a:t>všichni pozitivní</a:t>
              </a: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38B4DE87-D685-4093-82AA-85086943C93B}"/>
              </a:ext>
            </a:extLst>
          </p:cNvPr>
          <p:cNvGrpSpPr/>
          <p:nvPr/>
        </p:nvGrpSpPr>
        <p:grpSpPr>
          <a:xfrm>
            <a:off x="0" y="4464326"/>
            <a:ext cx="3696608" cy="655320"/>
            <a:chOff x="4731112" y="797235"/>
            <a:chExt cx="3696608" cy="655320"/>
          </a:xfrm>
        </p:grpSpPr>
        <p:sp>
          <p:nvSpPr>
            <p:cNvPr id="41" name="Řečová bublina: obdélníkový bublinový popisek se zakulacenými rohy 40">
              <a:extLst>
                <a:ext uri="{FF2B5EF4-FFF2-40B4-BE49-F238E27FC236}">
                  <a16:creationId xmlns:a16="http://schemas.microsoft.com/office/drawing/2014/main" id="{A937309A-4F56-4013-A88B-33814A7DC644}"/>
                </a:ext>
              </a:extLst>
            </p:cNvPr>
            <p:cNvSpPr/>
            <p:nvPr/>
          </p:nvSpPr>
          <p:spPr>
            <a:xfrm>
              <a:off x="4872536" y="797235"/>
              <a:ext cx="3555184" cy="655320"/>
            </a:xfrm>
            <a:prstGeom prst="wedgeRoundRectCallout">
              <a:avLst>
                <a:gd name="adj1" fmla="val 50763"/>
                <a:gd name="adj2" fmla="val -128973"/>
                <a:gd name="adj3" fmla="val 16667"/>
              </a:avLst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0579C8A7-CE9A-4C94-8720-B3BB94F79124}"/>
                </a:ext>
              </a:extLst>
            </p:cNvPr>
            <p:cNvSpPr txBox="1"/>
            <p:nvPr/>
          </p:nvSpPr>
          <p:spPr>
            <a:xfrm>
              <a:off x="4731112" y="867780"/>
              <a:ext cx="369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rgbClr val="002060"/>
                  </a:solidFill>
                </a:rPr>
                <a:t>skutečně pozitivní</a:t>
              </a:r>
            </a:p>
          </p:txBody>
        </p: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66AD17B9-B973-47F6-8A17-FD2CC951436D}"/>
              </a:ext>
            </a:extLst>
          </p:cNvPr>
          <p:cNvGrpSpPr/>
          <p:nvPr/>
        </p:nvGrpSpPr>
        <p:grpSpPr>
          <a:xfrm>
            <a:off x="3838032" y="4499598"/>
            <a:ext cx="3696608" cy="655320"/>
            <a:chOff x="4731112" y="797235"/>
            <a:chExt cx="3696608" cy="655320"/>
          </a:xfrm>
        </p:grpSpPr>
        <p:sp>
          <p:nvSpPr>
            <p:cNvPr id="44" name="Řečová bublina: obdélníkový bublinový popisek se zakulacenými rohy 43">
              <a:extLst>
                <a:ext uri="{FF2B5EF4-FFF2-40B4-BE49-F238E27FC236}">
                  <a16:creationId xmlns:a16="http://schemas.microsoft.com/office/drawing/2014/main" id="{54E1BC9D-D6F5-4D85-8D15-D33ADEEBF8A5}"/>
                </a:ext>
              </a:extLst>
            </p:cNvPr>
            <p:cNvSpPr/>
            <p:nvPr/>
          </p:nvSpPr>
          <p:spPr>
            <a:xfrm>
              <a:off x="4872536" y="797235"/>
              <a:ext cx="3555184" cy="655320"/>
            </a:xfrm>
            <a:prstGeom prst="wedgeRoundRectCallout">
              <a:avLst>
                <a:gd name="adj1" fmla="val 37046"/>
                <a:gd name="adj2" fmla="val -135174"/>
                <a:gd name="adj3" fmla="val 16667"/>
              </a:avLst>
            </a:prstGeom>
            <a:solidFill>
              <a:srgbClr val="EA86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892F4B16-DABD-41DD-AA30-8CDCCD4A4B76}"/>
                </a:ext>
              </a:extLst>
            </p:cNvPr>
            <p:cNvSpPr txBox="1"/>
            <p:nvPr/>
          </p:nvSpPr>
          <p:spPr>
            <a:xfrm>
              <a:off x="4731112" y="867780"/>
              <a:ext cx="369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rgbClr val="002060"/>
                  </a:solidFill>
                </a:rPr>
                <a:t>falešně pozitivní</a:t>
              </a:r>
            </a:p>
          </p:txBody>
        </p:sp>
      </p:grp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EAB78189-6656-4965-9822-72ED917D0D6A}"/>
              </a:ext>
            </a:extLst>
          </p:cNvPr>
          <p:cNvSpPr txBox="1"/>
          <p:nvPr/>
        </p:nvSpPr>
        <p:spPr>
          <a:xfrm>
            <a:off x="3581624" y="4499599"/>
            <a:ext cx="50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9E211A86-FF85-4D79-9B53-CCCD675C53E7}"/>
              </a:ext>
            </a:extLst>
          </p:cNvPr>
          <p:cNvSpPr txBox="1"/>
          <p:nvPr/>
        </p:nvSpPr>
        <p:spPr>
          <a:xfrm>
            <a:off x="7569016" y="4514133"/>
            <a:ext cx="50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0" name="Pravá složená závorka 29">
            <a:extLst>
              <a:ext uri="{FF2B5EF4-FFF2-40B4-BE49-F238E27FC236}">
                <a16:creationId xmlns:a16="http://schemas.microsoft.com/office/drawing/2014/main" id="{79B170E8-E571-4A32-B487-5AECE1E6CDDE}"/>
              </a:ext>
            </a:extLst>
          </p:cNvPr>
          <p:cNvSpPr/>
          <p:nvPr/>
        </p:nvSpPr>
        <p:spPr>
          <a:xfrm rot="5400000">
            <a:off x="3549009" y="2075810"/>
            <a:ext cx="318781" cy="2865120"/>
          </a:xfrm>
          <a:prstGeom prst="rightBrace">
            <a:avLst>
              <a:gd name="adj1" fmla="val 46450"/>
              <a:gd name="adj2" fmla="val 50000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Pravá složená závorka 30">
            <a:extLst>
              <a:ext uri="{FF2B5EF4-FFF2-40B4-BE49-F238E27FC236}">
                <a16:creationId xmlns:a16="http://schemas.microsoft.com/office/drawing/2014/main" id="{F99D412F-FE03-41DB-87A5-5B128B071E82}"/>
              </a:ext>
            </a:extLst>
          </p:cNvPr>
          <p:cNvSpPr/>
          <p:nvPr/>
        </p:nvSpPr>
        <p:spPr>
          <a:xfrm rot="5400000">
            <a:off x="6891652" y="2106633"/>
            <a:ext cx="318781" cy="2865120"/>
          </a:xfrm>
          <a:prstGeom prst="rightBrace">
            <a:avLst>
              <a:gd name="adj1" fmla="val 46450"/>
              <a:gd name="adj2" fmla="val 50000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Pravá složená závorka 32">
            <a:extLst>
              <a:ext uri="{FF2B5EF4-FFF2-40B4-BE49-F238E27FC236}">
                <a16:creationId xmlns:a16="http://schemas.microsoft.com/office/drawing/2014/main" id="{CEA733D7-0A2D-44A2-A205-7E493CF54297}"/>
              </a:ext>
            </a:extLst>
          </p:cNvPr>
          <p:cNvSpPr/>
          <p:nvPr/>
        </p:nvSpPr>
        <p:spPr>
          <a:xfrm rot="5400000" flipH="1">
            <a:off x="10255299" y="845306"/>
            <a:ext cx="437009" cy="2858908"/>
          </a:xfrm>
          <a:prstGeom prst="rightBrace">
            <a:avLst>
              <a:gd name="adj1" fmla="val 46450"/>
              <a:gd name="adj2" fmla="val 50000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05164-B571-3BE9-5495-1D9B4A3C6668}"/>
              </a:ext>
            </a:extLst>
          </p:cNvPr>
          <p:cNvSpPr txBox="1"/>
          <p:nvPr/>
        </p:nvSpPr>
        <p:spPr>
          <a:xfrm>
            <a:off x="1913752" y="656672"/>
            <a:ext cx="3555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Bayesova</a:t>
            </a:r>
            <a:r>
              <a:rPr lang="en-US" sz="3200" b="1" dirty="0"/>
              <a:t> v</a:t>
            </a:r>
            <a:r>
              <a:rPr lang="cs-CZ" sz="3200" b="1" dirty="0" err="1"/>
              <a:t>ěta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922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1" y="1575019"/>
            <a:ext cx="6873439" cy="2473287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1214100" y="4399986"/>
            <a:ext cx="687343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 kdyby byla </a:t>
            </a:r>
            <a:r>
              <a:rPr lang="cs-CZ" sz="2400" dirty="0" err="1"/>
              <a:t>pr</a:t>
            </a:r>
            <a:r>
              <a:rPr lang="en-US" sz="2400" dirty="0" err="1"/>
              <a:t>ev</a:t>
            </a:r>
            <a:r>
              <a:rPr lang="en-US" sz="2400" dirty="0"/>
              <a:t>=0% a </a:t>
            </a:r>
            <a:r>
              <a:rPr lang="cs-CZ" sz="2400" dirty="0" err="1"/>
              <a:t>spec</a:t>
            </a:r>
            <a:r>
              <a:rPr lang="en-US" sz="2400" dirty="0"/>
              <a:t>=</a:t>
            </a:r>
            <a:r>
              <a:rPr lang="cs-CZ" sz="2400" dirty="0"/>
              <a:t>99%</a:t>
            </a:r>
            <a:br>
              <a:rPr lang="en-US" sz="2400" dirty="0"/>
            </a:br>
            <a:r>
              <a:rPr lang="en-US" sz="2400" b="1" dirty="0"/>
              <a:t>at least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260</a:t>
            </a:r>
            <a:r>
              <a:rPr lang="cs-CZ" sz="2400" b="1" dirty="0"/>
              <a:t> po</a:t>
            </a:r>
            <a:r>
              <a:rPr lang="en-US" sz="2400" b="1" dirty="0" err="1"/>
              <a:t>sitive</a:t>
            </a:r>
            <a:r>
              <a:rPr lang="en-US" sz="2400" b="1" dirty="0"/>
              <a:t> results</a:t>
            </a: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 </a:t>
            </a:r>
            <a:r>
              <a:rPr lang="en-US" sz="2400" dirty="0" err="1"/>
              <a:t>kdyby</a:t>
            </a:r>
            <a:r>
              <a:rPr lang="en-US" sz="2400" dirty="0"/>
              <a:t> </a:t>
            </a:r>
            <a:r>
              <a:rPr lang="en-US" sz="2400" dirty="0" err="1"/>
              <a:t>byla</a:t>
            </a:r>
            <a:r>
              <a:rPr lang="en-US" sz="2400" dirty="0"/>
              <a:t> </a:t>
            </a:r>
            <a:r>
              <a:rPr lang="en-US" sz="2400" dirty="0" err="1"/>
              <a:t>prev</a:t>
            </a:r>
            <a:r>
              <a:rPr lang="en-US" sz="2400" dirty="0"/>
              <a:t>=0% a </a:t>
            </a:r>
            <a:r>
              <a:rPr lang="cs-CZ" sz="2400" dirty="0" err="1"/>
              <a:t>spec</a:t>
            </a:r>
            <a:r>
              <a:rPr lang="en-US" sz="2400" dirty="0"/>
              <a:t>=</a:t>
            </a:r>
            <a:r>
              <a:rPr lang="cs-CZ" sz="2400" dirty="0"/>
              <a:t>9</a:t>
            </a:r>
            <a:r>
              <a:rPr lang="en-US" sz="2400" dirty="0"/>
              <a:t>5</a:t>
            </a:r>
            <a:r>
              <a:rPr lang="cs-CZ" sz="2400" dirty="0"/>
              <a:t>%</a:t>
            </a:r>
            <a:br>
              <a:rPr lang="en-US" sz="2400" dirty="0"/>
            </a:br>
            <a:r>
              <a:rPr lang="en-US" sz="2400" b="1" dirty="0"/>
              <a:t>at least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1 300</a:t>
            </a:r>
            <a:r>
              <a:rPr lang="cs-CZ" sz="2400" b="1" dirty="0"/>
              <a:t> po</a:t>
            </a:r>
            <a:r>
              <a:rPr lang="en-US" sz="2400" b="1" dirty="0" err="1"/>
              <a:t>sitive</a:t>
            </a:r>
            <a:r>
              <a:rPr lang="en-US" sz="2400" b="1" dirty="0"/>
              <a:t> results</a:t>
            </a:r>
            <a:endParaRPr lang="cs-CZ" sz="2400" b="1" dirty="0">
              <a:solidFill>
                <a:srgbClr val="4599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F1616-69B4-474A-A9E1-7A02E0075B84}"/>
              </a:ext>
            </a:extLst>
          </p:cNvPr>
          <p:cNvSpPr txBox="1"/>
          <p:nvPr/>
        </p:nvSpPr>
        <p:spPr>
          <a:xfrm>
            <a:off x="8369876" y="4399986"/>
            <a:ext cx="288784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Rapid test WANTAI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Manufacture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in China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Sensitivit</a:t>
            </a:r>
            <a:r>
              <a:rPr lang="en-US" b="1" dirty="0">
                <a:solidFill>
                  <a:srgbClr val="C00000"/>
                </a:solidFill>
              </a:rPr>
              <a:t>y</a:t>
            </a:r>
            <a:r>
              <a:rPr lang="cs-CZ" b="1" dirty="0">
                <a:solidFill>
                  <a:srgbClr val="C00000"/>
                </a:solidFill>
              </a:rPr>
              <a:t> 95.6 </a:t>
            </a:r>
            <a:r>
              <a:rPr lang="en-US" b="1" dirty="0">
                <a:solidFill>
                  <a:srgbClr val="C00000"/>
                </a:solidFill>
              </a:rPr>
              <a:t>%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Specificity 95.2 %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5E89D-68B6-48A6-9F04-48A397061C3B}"/>
              </a:ext>
            </a:extLst>
          </p:cNvPr>
          <p:cNvPicPr/>
          <p:nvPr/>
        </p:nvPicPr>
        <p:blipFill rotWithShape="1">
          <a:blip r:embed="rId4"/>
          <a:srcRect l="6721" t="18121" r="32640" b="4795"/>
          <a:stretch/>
        </p:blipFill>
        <p:spPr bwMode="auto">
          <a:xfrm>
            <a:off x="8203425" y="287672"/>
            <a:ext cx="3888095" cy="2956788"/>
          </a:xfrm>
          <a:prstGeom prst="ellipse">
            <a:avLst/>
          </a:prstGeom>
          <a:ln w="63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5FC14-9C8F-4A07-81C8-9F1FC935F167}"/>
              </a:ext>
            </a:extLst>
          </p:cNvPr>
          <p:cNvSpPr txBox="1"/>
          <p:nvPr/>
        </p:nvSpPr>
        <p:spPr>
          <a:xfrm>
            <a:off x="1740342" y="642470"/>
            <a:ext cx="6037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/>
              <a:t>Výsledky studie PREVAL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01094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88" y="1455380"/>
            <a:ext cx="10423236" cy="54026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88" y="167963"/>
            <a:ext cx="3775822" cy="1045946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F3316F74-A4FE-480A-9EF9-CF75B687125A}"/>
              </a:ext>
            </a:extLst>
          </p:cNvPr>
          <p:cNvSpPr/>
          <p:nvPr/>
        </p:nvSpPr>
        <p:spPr>
          <a:xfrm rot="1731547">
            <a:off x="6837027" y="4043493"/>
            <a:ext cx="1291905" cy="18928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8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90493-D871-469E-2B81-476E12B66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2B8A-6D72-C56B-6695-FC39FCDF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Prvn</a:t>
            </a:r>
            <a:r>
              <a:rPr lang="cs-CZ" b="1" dirty="0"/>
              <a:t>í </a:t>
            </a:r>
            <a:r>
              <a:rPr lang="en-US" b="1" dirty="0" err="1"/>
              <a:t>nedorozum</a:t>
            </a:r>
            <a:r>
              <a:rPr lang="cs-CZ" b="1" dirty="0" err="1"/>
              <a:t>ění</a:t>
            </a:r>
            <a:r>
              <a:rPr lang="cs-CZ" b="1" dirty="0"/>
              <a:t>: Smrtnost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EE55A-910D-E7BE-7B70-C07AB36407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2805" y="1756625"/>
                <a:ext cx="8915400" cy="44772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b="1" dirty="0">
                    <a:solidFill>
                      <a:srgbClr val="FF0000"/>
                    </a:solidFill>
                  </a:rPr>
                  <a:t>				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PREVAL</a:t>
                </a:r>
                <a:endParaRPr lang="cs-CZ" sz="2400" b="1" dirty="0">
                  <a:solidFill>
                    <a:srgbClr val="FF0000"/>
                  </a:solidFill>
                </a:endParaRPr>
              </a:p>
              <a:p>
                <a:endParaRPr lang="cs-CZ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𝑠𝑒𝑟𝑜𝑝𝑜𝑠𝑖𝑡𝑖𝑣𝑛𝑖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𝑃𝐶𝑅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𝑝𝑜𝑠𝑖𝑡𝑖𝑣𝑛𝑖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𝑡𝑒𝑑𝑦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𝑰𝑭𝑹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𝐶𝐹𝑅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cs-CZ" sz="2400" b="1" dirty="0"/>
              </a:p>
              <a:p>
                <a:endParaRPr lang="cs-CZ" sz="2400" dirty="0"/>
              </a:p>
              <a:p>
                <a:pPr marL="0" indent="0">
                  <a:buNone/>
                </a:pPr>
                <a:r>
                  <a:rPr lang="cs-CZ" sz="2400" b="1" dirty="0">
                    <a:solidFill>
                      <a:srgbClr val="FF0000"/>
                    </a:solidFill>
                  </a:rPr>
                  <a:t>				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Jiho</a:t>
                </a:r>
                <a:r>
                  <a:rPr lang="cs-CZ" sz="2400" b="1" dirty="0">
                    <a:solidFill>
                      <a:srgbClr val="FF0000"/>
                    </a:solidFill>
                  </a:rPr>
                  <a:t>česká studie</a:t>
                </a:r>
              </a:p>
              <a:p>
                <a:pPr marL="0" indent="0">
                  <a:buNone/>
                </a:pPr>
                <a:br>
                  <a:rPr lang="cs-CZ" sz="2400" b="1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𝑠𝑒𝑟𝑜𝑝𝑜𝑠𝑖𝑡𝑖𝑣𝑛𝑖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𝑃𝐶𝑅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𝑝𝑜𝑠𝑖𝑡𝑖𝑣𝑛𝑖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𝑡𝑒𝑑𝑦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𝑰𝑭𝑹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𝐶𝐹𝑅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  <a:p>
                <a:endParaRPr lang="cs-CZ" sz="2400" dirty="0"/>
              </a:p>
              <a:p>
                <a:endParaRPr lang="cs-CZ" sz="2400" dirty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EE55A-910D-E7BE-7B70-C07AB36407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2805" y="1756625"/>
                <a:ext cx="8915400" cy="4477265"/>
              </a:xfrm>
              <a:blipFill>
                <a:blip r:embed="rId3"/>
                <a:stretch>
                  <a:fillRect t="-1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76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A87A-ED85-7A30-9486-55B42E68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587" y="562327"/>
            <a:ext cx="4722276" cy="1280890"/>
          </a:xfrm>
        </p:spPr>
        <p:txBody>
          <a:bodyPr/>
          <a:lstStyle/>
          <a:p>
            <a:r>
              <a:rPr lang="en-US" b="1" dirty="0" err="1"/>
              <a:t>Kdo</a:t>
            </a:r>
            <a:r>
              <a:rPr lang="en-US" b="1" dirty="0"/>
              <a:t> </a:t>
            </a:r>
            <a:r>
              <a:rPr lang="en-US" b="1" dirty="0" err="1"/>
              <a:t>byl</a:t>
            </a:r>
            <a:r>
              <a:rPr lang="en-US" b="1" dirty="0"/>
              <a:t> bl</a:t>
            </a:r>
            <a:r>
              <a:rPr lang="cs-CZ" b="1" dirty="0" err="1"/>
              <a:t>íž</a:t>
            </a:r>
            <a:r>
              <a:rPr lang="cs-CZ" b="1" dirty="0"/>
              <a:t>?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9A4C2-BD24-2569-4BE2-3B46827C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473" y="2482304"/>
            <a:ext cx="5614416" cy="34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E34FE7-30BD-AFC3-C189-1D0D173703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71" t="23736" r="27692" b="42271"/>
          <a:stretch/>
        </p:blipFill>
        <p:spPr>
          <a:xfrm>
            <a:off x="271853" y="2482304"/>
            <a:ext cx="6022655" cy="24799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7C22AB3-AD97-A508-CBB9-7A3D7F5662C9}"/>
                  </a:ext>
                </a:extLst>
              </p14:cNvPr>
              <p14:cNvContentPartPr/>
              <p14:nvPr/>
            </p14:nvContentPartPr>
            <p14:xfrm>
              <a:off x="3039412" y="3089082"/>
              <a:ext cx="1122480" cy="1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7C22AB3-AD97-A508-CBB9-7A3D7F5662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5772" y="2981082"/>
                <a:ext cx="12301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20BCC2-A5A4-28A3-87ED-A07970FD41DB}"/>
                  </a:ext>
                </a:extLst>
              </p14:cNvPr>
              <p14:cNvContentPartPr/>
              <p14:nvPr/>
            </p14:nvContentPartPr>
            <p14:xfrm>
              <a:off x="1779052" y="4780362"/>
              <a:ext cx="1086480" cy="39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20BCC2-A5A4-28A3-87ED-A07970FD41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25412" y="4672362"/>
                <a:ext cx="119412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670685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2545</TotalTime>
  <Words>2132</Words>
  <Application>Microsoft Office PowerPoint</Application>
  <PresentationFormat>Widescreen</PresentationFormat>
  <Paragraphs>306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Cambria</vt:lpstr>
      <vt:lpstr>Cambria Math</vt:lpstr>
      <vt:lpstr>Century Gothic</vt:lpstr>
      <vt:lpstr>ElsevierGulliver</vt:lpstr>
      <vt:lpstr>Lucida Sans</vt:lpstr>
      <vt:lpstr>Merriweather</vt:lpstr>
      <vt:lpstr>Wingdings</vt:lpstr>
      <vt:lpstr>Wingdings 3</vt:lpstr>
      <vt:lpstr>Stébla</vt:lpstr>
      <vt:lpstr>PowerPoint Presentation</vt:lpstr>
      <vt:lpstr>První nedorozumění: Smrtnost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První nedorozumění: Smrtnost</vt:lpstr>
      <vt:lpstr>Kdo byl blíž?</vt:lpstr>
      <vt:lpstr>Druhé nedorozumění: Přání otcem myšlenky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use of mathematical modelling  for prediction and decision making  in complex systems with feedbacks  the laws of which we do not fully understand  has been completely discredited</vt:lpstr>
      <vt:lpstr>The ultimate disaster of mathematical modelling in the 21st century</vt:lpstr>
      <vt:lpstr>Třetí nedorozumění: Očkovací Armageddon</vt:lpstr>
      <vt:lpstr>RCT pro Comirnaty</vt:lpstr>
      <vt:lpstr>RCT pro Comirnaty: Co víme</vt:lpstr>
      <vt:lpstr>I kdybychom registrační studii věřili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Bezpečnost mRNA vakcín</vt:lpstr>
      <vt:lpstr>PowerPoint Presentation</vt:lpstr>
      <vt:lpstr>PowerPoint Presentation</vt:lpstr>
      <vt:lpstr>PowerPoint Presentation</vt:lpstr>
      <vt:lpstr>PowerPoint Presentation</vt:lpstr>
      <vt:lpstr>Místo poděkování za pozornost</vt:lpstr>
      <vt:lpstr>Já jsem připraven. Přidejte se.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Psychohygiena skrze správný úsudek </dc:title>
  <dc:creator>Tomas Furst</dc:creator>
  <cp:lastModifiedBy>Tomas Furst</cp:lastModifiedBy>
  <cp:revision>301</cp:revision>
  <dcterms:created xsi:type="dcterms:W3CDTF">2022-03-14T15:12:53Z</dcterms:created>
  <dcterms:modified xsi:type="dcterms:W3CDTF">2024-11-22T12:20:50Z</dcterms:modified>
</cp:coreProperties>
</file>